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09" r:id="rId3"/>
    <p:sldId id="299" r:id="rId4"/>
    <p:sldId id="290" r:id="rId5"/>
    <p:sldId id="300" r:id="rId6"/>
    <p:sldId id="257" r:id="rId7"/>
    <p:sldId id="294" r:id="rId8"/>
    <p:sldId id="291" r:id="rId9"/>
    <p:sldId id="292" r:id="rId10"/>
    <p:sldId id="258" r:id="rId11"/>
    <p:sldId id="304" r:id="rId12"/>
    <p:sldId id="289" r:id="rId13"/>
    <p:sldId id="298" r:id="rId14"/>
    <p:sldId id="293" r:id="rId15"/>
    <p:sldId id="295" r:id="rId16"/>
    <p:sldId id="296" r:id="rId17"/>
    <p:sldId id="297" r:id="rId18"/>
    <p:sldId id="303" r:id="rId19"/>
    <p:sldId id="305" r:id="rId20"/>
    <p:sldId id="306" r:id="rId21"/>
    <p:sldId id="259" r:id="rId22"/>
    <p:sldId id="260" r:id="rId23"/>
    <p:sldId id="308" r:id="rId24"/>
    <p:sldId id="262" r:id="rId25"/>
    <p:sldId id="263" r:id="rId26"/>
    <p:sldId id="302" r:id="rId27"/>
    <p:sldId id="310" r:id="rId28"/>
    <p:sldId id="30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0"/>
    <p:restoredTop sz="91437"/>
  </p:normalViewPr>
  <p:slideViewPr>
    <p:cSldViewPr snapToGrid="0" snapToObjects="1">
      <p:cViewPr varScale="1">
        <p:scale>
          <a:sx n="109" d="100"/>
          <a:sy n="109" d="100"/>
        </p:scale>
        <p:origin x="616"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codes\&#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a:t>NN</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6224168853893264"/>
          <c:y val="0.29150481189851268"/>
          <c:w val="0.82399300087489069"/>
          <c:h val="0.5967822251385243"/>
        </c:manualLayout>
      </c:layout>
      <c:lineChart>
        <c:grouping val="stacked"/>
        <c:varyColors val="0"/>
        <c:ser>
          <c:idx val="0"/>
          <c:order val="0"/>
          <c:spPr>
            <a:ln w="28575" cap="rnd">
              <a:solidFill>
                <a:schemeClr val="accent1"/>
              </a:solidFill>
              <a:round/>
            </a:ln>
            <a:effectLst/>
          </c:spPr>
          <c:marker>
            <c:symbol val="none"/>
          </c:marker>
          <c:val>
            <c:numRef>
              <c:f>Sheet1!$A$1:$A$142</c:f>
              <c:numCache>
                <c:formatCode>General</c:formatCode>
                <c:ptCount val="142"/>
                <c:pt idx="0">
                  <c:v>4.5793714523315403</c:v>
                </c:pt>
                <c:pt idx="1">
                  <c:v>4.3769602775573704</c:v>
                </c:pt>
                <c:pt idx="2">
                  <c:v>4.3516345024108798</c:v>
                </c:pt>
                <c:pt idx="3">
                  <c:v>4.3455524444579998</c:v>
                </c:pt>
                <c:pt idx="4">
                  <c:v>4.3532934188842702</c:v>
                </c:pt>
                <c:pt idx="5">
                  <c:v>4.3580455780029297</c:v>
                </c:pt>
                <c:pt idx="6">
                  <c:v>4.3432970046996999</c:v>
                </c:pt>
                <c:pt idx="7">
                  <c:v>4.3453259468078604</c:v>
                </c:pt>
                <c:pt idx="8">
                  <c:v>4.3440279960632298</c:v>
                </c:pt>
                <c:pt idx="9">
                  <c:v>4.34081983566284</c:v>
                </c:pt>
                <c:pt idx="10">
                  <c:v>4.3397893905639604</c:v>
                </c:pt>
                <c:pt idx="11">
                  <c:v>4.3446178436279297</c:v>
                </c:pt>
                <c:pt idx="12">
                  <c:v>4.3502688407897896</c:v>
                </c:pt>
                <c:pt idx="13">
                  <c:v>4.3403215408325098</c:v>
                </c:pt>
                <c:pt idx="14">
                  <c:v>4.3380208015441797</c:v>
                </c:pt>
                <c:pt idx="15">
                  <c:v>4.3444857597351003</c:v>
                </c:pt>
                <c:pt idx="16">
                  <c:v>4.3503932952880797</c:v>
                </c:pt>
                <c:pt idx="17">
                  <c:v>4.3349456787109304</c:v>
                </c:pt>
                <c:pt idx="18">
                  <c:v>4.3331131935119602</c:v>
                </c:pt>
                <c:pt idx="19">
                  <c:v>4.3448314666748002</c:v>
                </c:pt>
                <c:pt idx="20">
                  <c:v>4.3510613441467196</c:v>
                </c:pt>
                <c:pt idx="21">
                  <c:v>4.3481054306030202</c:v>
                </c:pt>
                <c:pt idx="22">
                  <c:v>4.3440341949462802</c:v>
                </c:pt>
                <c:pt idx="23">
                  <c:v>4.3469243049621502</c:v>
                </c:pt>
                <c:pt idx="24">
                  <c:v>4.3404035568237296</c:v>
                </c:pt>
                <c:pt idx="25">
                  <c:v>4.3470888137817303</c:v>
                </c:pt>
                <c:pt idx="26">
                  <c:v>4.3551058769226003</c:v>
                </c:pt>
                <c:pt idx="27">
                  <c:v>4.3518509864807102</c:v>
                </c:pt>
                <c:pt idx="28">
                  <c:v>4.3402295112609801</c:v>
                </c:pt>
                <c:pt idx="29">
                  <c:v>4.3541197776794398</c:v>
                </c:pt>
                <c:pt idx="30">
                  <c:v>4.3440923690795898</c:v>
                </c:pt>
                <c:pt idx="31">
                  <c:v>4.3422031402587802</c:v>
                </c:pt>
                <c:pt idx="32">
                  <c:v>4.3374748229980398</c:v>
                </c:pt>
                <c:pt idx="33">
                  <c:v>4.3496723175048801</c:v>
                </c:pt>
                <c:pt idx="34">
                  <c:v>4.3455505371093697</c:v>
                </c:pt>
                <c:pt idx="35">
                  <c:v>4.3506841659545898</c:v>
                </c:pt>
                <c:pt idx="36">
                  <c:v>4.3470716476440403</c:v>
                </c:pt>
                <c:pt idx="37">
                  <c:v>4.3474140167236301</c:v>
                </c:pt>
                <c:pt idx="38">
                  <c:v>4.3452091217040998</c:v>
                </c:pt>
                <c:pt idx="39">
                  <c:v>4.3484201431274396</c:v>
                </c:pt>
                <c:pt idx="40">
                  <c:v>4.3506159782409597</c:v>
                </c:pt>
                <c:pt idx="41">
                  <c:v>4.3440804481506303</c:v>
                </c:pt>
                <c:pt idx="42">
                  <c:v>4.3434095382690403</c:v>
                </c:pt>
                <c:pt idx="43">
                  <c:v>4.3522386550903303</c:v>
                </c:pt>
                <c:pt idx="44">
                  <c:v>4.3489236831665004</c:v>
                </c:pt>
                <c:pt idx="45">
                  <c:v>4.3389244079589799</c:v>
                </c:pt>
                <c:pt idx="46">
                  <c:v>4.3433337211608798</c:v>
                </c:pt>
                <c:pt idx="47">
                  <c:v>4.3428058624267498</c:v>
                </c:pt>
                <c:pt idx="48">
                  <c:v>4.3456134796142498</c:v>
                </c:pt>
                <c:pt idx="49">
                  <c:v>4.3488082885742099</c:v>
                </c:pt>
                <c:pt idx="50">
                  <c:v>4.3493289947509703</c:v>
                </c:pt>
                <c:pt idx="51">
                  <c:v>4.34272909164428</c:v>
                </c:pt>
                <c:pt idx="52">
                  <c:v>4.3476128578186</c:v>
                </c:pt>
                <c:pt idx="53">
                  <c:v>4.3400998115539497</c:v>
                </c:pt>
                <c:pt idx="54">
                  <c:v>4.3437161445617596</c:v>
                </c:pt>
                <c:pt idx="55">
                  <c:v>4.3489880561828604</c:v>
                </c:pt>
                <c:pt idx="56">
                  <c:v>4.3403844833373997</c:v>
                </c:pt>
                <c:pt idx="57">
                  <c:v>4.3575158119201598</c:v>
                </c:pt>
                <c:pt idx="58">
                  <c:v>4.3512907028198198</c:v>
                </c:pt>
                <c:pt idx="59">
                  <c:v>4.3477272987365696</c:v>
                </c:pt>
                <c:pt idx="60">
                  <c:v>4.3349113464355398</c:v>
                </c:pt>
                <c:pt idx="61">
                  <c:v>4.3431982994079501</c:v>
                </c:pt>
                <c:pt idx="62">
                  <c:v>4.3434939384460396</c:v>
                </c:pt>
                <c:pt idx="63">
                  <c:v>4.3481268882751403</c:v>
                </c:pt>
                <c:pt idx="64">
                  <c:v>4.3401794433593697</c:v>
                </c:pt>
                <c:pt idx="65">
                  <c:v>4.3504009246826101</c:v>
                </c:pt>
                <c:pt idx="66">
                  <c:v>4.3465070724487296</c:v>
                </c:pt>
                <c:pt idx="67">
                  <c:v>4.3415575027465803</c:v>
                </c:pt>
                <c:pt idx="68">
                  <c:v>4.3472986221313397</c:v>
                </c:pt>
                <c:pt idx="69">
                  <c:v>4.3468527793884197</c:v>
                </c:pt>
                <c:pt idx="70">
                  <c:v>4.34645271301269</c:v>
                </c:pt>
                <c:pt idx="71">
                  <c:v>4.3465404510498002</c:v>
                </c:pt>
                <c:pt idx="72">
                  <c:v>4.3411483764648402</c:v>
                </c:pt>
                <c:pt idx="73">
                  <c:v>4.3448886871337802</c:v>
                </c:pt>
                <c:pt idx="74">
                  <c:v>4.3377008438110298</c:v>
                </c:pt>
                <c:pt idx="75">
                  <c:v>4.3506932258605904</c:v>
                </c:pt>
                <c:pt idx="76">
                  <c:v>4.3454728126525799</c:v>
                </c:pt>
                <c:pt idx="77">
                  <c:v>4.3357114791870099</c:v>
                </c:pt>
                <c:pt idx="78">
                  <c:v>4.3374114036559996</c:v>
                </c:pt>
                <c:pt idx="79">
                  <c:v>4.3487529754638601</c:v>
                </c:pt>
                <c:pt idx="80">
                  <c:v>4.3424019813537598</c:v>
                </c:pt>
                <c:pt idx="81">
                  <c:v>4.33963823318481</c:v>
                </c:pt>
                <c:pt idx="82">
                  <c:v>4.3472089767456001</c:v>
                </c:pt>
                <c:pt idx="83">
                  <c:v>4.3462595939636204</c:v>
                </c:pt>
                <c:pt idx="84">
                  <c:v>4.3461165428161603</c:v>
                </c:pt>
                <c:pt idx="85">
                  <c:v>4.3366608619689897</c:v>
                </c:pt>
                <c:pt idx="86">
                  <c:v>4.3476424217224103</c:v>
                </c:pt>
                <c:pt idx="87">
                  <c:v>4.3521947860717702</c:v>
                </c:pt>
                <c:pt idx="88">
                  <c:v>4.3494620323181099</c:v>
                </c:pt>
                <c:pt idx="89">
                  <c:v>4.34098100662231</c:v>
                </c:pt>
                <c:pt idx="90">
                  <c:v>4.3503255844116202</c:v>
                </c:pt>
                <c:pt idx="91">
                  <c:v>4.3491668701171804</c:v>
                </c:pt>
                <c:pt idx="92">
                  <c:v>4.3404269218444798</c:v>
                </c:pt>
                <c:pt idx="93">
                  <c:v>4.3476963043212802</c:v>
                </c:pt>
                <c:pt idx="94">
                  <c:v>4.3424053192138601</c:v>
                </c:pt>
                <c:pt idx="95">
                  <c:v>4.34346151351928</c:v>
                </c:pt>
                <c:pt idx="96">
                  <c:v>4.3574075698852504</c:v>
                </c:pt>
                <c:pt idx="97">
                  <c:v>4.34568166732788</c:v>
                </c:pt>
                <c:pt idx="98">
                  <c:v>4.3522300720214799</c:v>
                </c:pt>
                <c:pt idx="99">
                  <c:v>4.3498377799987704</c:v>
                </c:pt>
                <c:pt idx="100">
                  <c:v>4.34218025207519</c:v>
                </c:pt>
                <c:pt idx="101">
                  <c:v>4.3472580909729004</c:v>
                </c:pt>
                <c:pt idx="102">
                  <c:v>4.3435821533203098</c:v>
                </c:pt>
                <c:pt idx="103">
                  <c:v>4.33990430831909</c:v>
                </c:pt>
                <c:pt idx="104">
                  <c:v>4.3451547622680602</c:v>
                </c:pt>
                <c:pt idx="105">
                  <c:v>4.3472199440002397</c:v>
                </c:pt>
                <c:pt idx="106">
                  <c:v>4.3508119583129803</c:v>
                </c:pt>
                <c:pt idx="107">
                  <c:v>4.3366146087646396</c:v>
                </c:pt>
                <c:pt idx="108">
                  <c:v>4.3497772216796804</c:v>
                </c:pt>
                <c:pt idx="109">
                  <c:v>4.3551702499389604</c:v>
                </c:pt>
                <c:pt idx="110">
                  <c:v>4.3559021949768004</c:v>
                </c:pt>
                <c:pt idx="111">
                  <c:v>4.3507370948791504</c:v>
                </c:pt>
                <c:pt idx="112">
                  <c:v>4.3469076156616202</c:v>
                </c:pt>
                <c:pt idx="113">
                  <c:v>4.3465943336486799</c:v>
                </c:pt>
                <c:pt idx="114">
                  <c:v>4.3516950607299796</c:v>
                </c:pt>
                <c:pt idx="115">
                  <c:v>4.3473515510559002</c:v>
                </c:pt>
                <c:pt idx="116">
                  <c:v>4.3464655876159597</c:v>
                </c:pt>
                <c:pt idx="117">
                  <c:v>4.3511395454406703</c:v>
                </c:pt>
                <c:pt idx="118">
                  <c:v>4.3412585258483798</c:v>
                </c:pt>
                <c:pt idx="119">
                  <c:v>4.3481802940368599</c:v>
                </c:pt>
                <c:pt idx="120">
                  <c:v>4.3378219604492099</c:v>
                </c:pt>
                <c:pt idx="121">
                  <c:v>4.3495101928710902</c:v>
                </c:pt>
                <c:pt idx="122">
                  <c:v>4.3400087356567303</c:v>
                </c:pt>
                <c:pt idx="123">
                  <c:v>4.3461112976074201</c:v>
                </c:pt>
                <c:pt idx="124">
                  <c:v>4.3459563255309996</c:v>
                </c:pt>
                <c:pt idx="125">
                  <c:v>4.3506121635437003</c:v>
                </c:pt>
                <c:pt idx="126">
                  <c:v>4.3482823371887198</c:v>
                </c:pt>
                <c:pt idx="127">
                  <c:v>4.34340476989746</c:v>
                </c:pt>
                <c:pt idx="128">
                  <c:v>4.3445901870727504</c:v>
                </c:pt>
                <c:pt idx="129">
                  <c:v>4.3436975479125897</c:v>
                </c:pt>
                <c:pt idx="130">
                  <c:v>4.3406691551208496</c:v>
                </c:pt>
                <c:pt idx="131">
                  <c:v>4.3504357337951598</c:v>
                </c:pt>
                <c:pt idx="132">
                  <c:v>4.3528261184692303</c:v>
                </c:pt>
                <c:pt idx="133">
                  <c:v>4.3480424880981401</c:v>
                </c:pt>
                <c:pt idx="134">
                  <c:v>4.3420310020446697</c:v>
                </c:pt>
                <c:pt idx="135">
                  <c:v>4.3432188034057599</c:v>
                </c:pt>
                <c:pt idx="136">
                  <c:v>4.3483819961547798</c:v>
                </c:pt>
                <c:pt idx="137">
                  <c:v>4.355224609375</c:v>
                </c:pt>
                <c:pt idx="138">
                  <c:v>4.3492684364318803</c:v>
                </c:pt>
                <c:pt idx="139">
                  <c:v>4.3458828926086399</c:v>
                </c:pt>
                <c:pt idx="140">
                  <c:v>4.3432822227478001</c:v>
                </c:pt>
                <c:pt idx="141">
                  <c:v>4.3462491035461399</c:v>
                </c:pt>
              </c:numCache>
            </c:numRef>
          </c:val>
          <c:smooth val="0"/>
          <c:extLst>
            <c:ext xmlns:c16="http://schemas.microsoft.com/office/drawing/2014/chart" uri="{C3380CC4-5D6E-409C-BE32-E72D297353CC}">
              <c16:uniqueId val="{00000000-AD16-489A-9C81-217E9D7713D7}"/>
            </c:ext>
          </c:extLst>
        </c:ser>
        <c:dLbls>
          <c:showLegendKey val="0"/>
          <c:showVal val="0"/>
          <c:showCatName val="0"/>
          <c:showSerName val="0"/>
          <c:showPercent val="0"/>
          <c:showBubbleSize val="0"/>
        </c:dLbls>
        <c:smooth val="0"/>
        <c:axId val="1110739967"/>
        <c:axId val="1169768687"/>
      </c:lineChart>
      <c:catAx>
        <c:axId val="11107399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epoch</a:t>
                </a:r>
                <a:endParaRPr lang="zh-CN" alt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69768687"/>
        <c:crosses val="autoZero"/>
        <c:auto val="1"/>
        <c:lblAlgn val="ctr"/>
        <c:lblOffset val="100"/>
        <c:noMultiLvlLbl val="0"/>
      </c:catAx>
      <c:valAx>
        <c:axId val="11697686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loss</a:t>
                </a:r>
                <a:endParaRPr lang="zh-CN" alt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110739967"/>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909EA-5707-8242-B319-0B621ABAE3FF}" type="datetimeFigureOut">
              <a:rPr kumimoji="1" lang="zh-CN" altLang="en-US" smtClean="0"/>
              <a:t>2019/6/10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5CAFD-25BB-884E-82D1-FF21FE083120}" type="slidenum">
              <a:rPr kumimoji="1" lang="zh-CN" altLang="en-US" smtClean="0"/>
              <a:t>‹#›</a:t>
            </a:fld>
            <a:endParaRPr kumimoji="1" lang="zh-CN" altLang="en-US"/>
          </a:p>
        </p:txBody>
      </p:sp>
    </p:spTree>
    <p:extLst>
      <p:ext uri="{BB962C8B-B14F-4D97-AF65-F5344CB8AC3E}">
        <p14:creationId xmlns:p14="http://schemas.microsoft.com/office/powerpoint/2010/main" val="10679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4</a:t>
            </a:fld>
            <a:endParaRPr kumimoji="1" lang="zh-CN" altLang="en-US"/>
          </a:p>
        </p:txBody>
      </p:sp>
    </p:spTree>
    <p:extLst>
      <p:ext uri="{BB962C8B-B14F-4D97-AF65-F5344CB8AC3E}">
        <p14:creationId xmlns:p14="http://schemas.microsoft.com/office/powerpoint/2010/main" val="2277126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16</a:t>
            </a:fld>
            <a:endParaRPr kumimoji="1" lang="zh-CN" altLang="en-US"/>
          </a:p>
        </p:txBody>
      </p:sp>
    </p:spTree>
    <p:extLst>
      <p:ext uri="{BB962C8B-B14F-4D97-AF65-F5344CB8AC3E}">
        <p14:creationId xmlns:p14="http://schemas.microsoft.com/office/powerpoint/2010/main" val="211344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17</a:t>
            </a:fld>
            <a:endParaRPr kumimoji="1" lang="zh-CN" altLang="en-US"/>
          </a:p>
        </p:txBody>
      </p:sp>
    </p:spTree>
    <p:extLst>
      <p:ext uri="{BB962C8B-B14F-4D97-AF65-F5344CB8AC3E}">
        <p14:creationId xmlns:p14="http://schemas.microsoft.com/office/powerpoint/2010/main" val="883876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这不像去除批次效应或者</a:t>
            </a:r>
            <a:r>
              <a:rPr kumimoji="1" lang="en-US" altLang="zh-CN" dirty="0"/>
              <a:t>confounder</a:t>
            </a:r>
            <a:r>
              <a:rPr kumimoji="1" lang="zh-CN" altLang="en-US" dirty="0"/>
              <a:t>的问题，如果最终目标是提高准确率的话，很难说用到</a:t>
            </a:r>
            <a:r>
              <a:rPr kumimoji="1" lang="en-US" altLang="zh-CN" dirty="0"/>
              <a:t>background</a:t>
            </a:r>
            <a:r>
              <a:rPr kumimoji="1" lang="zh-CN" altLang="en-US" dirty="0"/>
              <a:t>信息好还是不好，比如利用背景信息一个深度学习模型可以确认雪地里的那个动物大概率是狼而不是哈士奇。所以真的是靠去除</a:t>
            </a:r>
            <a:r>
              <a:rPr kumimoji="1" lang="en-US" altLang="zh-CN" dirty="0"/>
              <a:t>confounder</a:t>
            </a:r>
            <a:r>
              <a:rPr kumimoji="1" lang="zh-CN" altLang="en-US" dirty="0"/>
              <a:t>吗，感觉并不好说。</a:t>
            </a:r>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27</a:t>
            </a:fld>
            <a:endParaRPr kumimoji="1" lang="zh-CN" altLang="en-US"/>
          </a:p>
        </p:txBody>
      </p:sp>
    </p:spTree>
    <p:extLst>
      <p:ext uri="{BB962C8B-B14F-4D97-AF65-F5344CB8AC3E}">
        <p14:creationId xmlns:p14="http://schemas.microsoft.com/office/powerpoint/2010/main" val="95586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6</a:t>
            </a:fld>
            <a:endParaRPr kumimoji="1" lang="zh-CN" altLang="en-US"/>
          </a:p>
        </p:txBody>
      </p:sp>
    </p:spTree>
    <p:extLst>
      <p:ext uri="{BB962C8B-B14F-4D97-AF65-F5344CB8AC3E}">
        <p14:creationId xmlns:p14="http://schemas.microsoft.com/office/powerpoint/2010/main" val="35081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7</a:t>
            </a:fld>
            <a:endParaRPr kumimoji="1" lang="zh-CN" altLang="en-US"/>
          </a:p>
        </p:txBody>
      </p:sp>
    </p:spTree>
    <p:extLst>
      <p:ext uri="{BB962C8B-B14F-4D97-AF65-F5344CB8AC3E}">
        <p14:creationId xmlns:p14="http://schemas.microsoft.com/office/powerpoint/2010/main" val="369552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8</a:t>
            </a:fld>
            <a:endParaRPr kumimoji="1" lang="zh-CN" altLang="en-US"/>
          </a:p>
        </p:txBody>
      </p:sp>
    </p:spTree>
    <p:extLst>
      <p:ext uri="{BB962C8B-B14F-4D97-AF65-F5344CB8AC3E}">
        <p14:creationId xmlns:p14="http://schemas.microsoft.com/office/powerpoint/2010/main" val="305739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10</a:t>
            </a:fld>
            <a:endParaRPr kumimoji="1" lang="zh-CN" altLang="en-US"/>
          </a:p>
        </p:txBody>
      </p:sp>
    </p:spTree>
    <p:extLst>
      <p:ext uri="{BB962C8B-B14F-4D97-AF65-F5344CB8AC3E}">
        <p14:creationId xmlns:p14="http://schemas.microsoft.com/office/powerpoint/2010/main" val="413335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12</a:t>
            </a:fld>
            <a:endParaRPr kumimoji="1" lang="zh-CN" altLang="en-US"/>
          </a:p>
        </p:txBody>
      </p:sp>
    </p:spTree>
    <p:extLst>
      <p:ext uri="{BB962C8B-B14F-4D97-AF65-F5344CB8AC3E}">
        <p14:creationId xmlns:p14="http://schemas.microsoft.com/office/powerpoint/2010/main" val="705709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13</a:t>
            </a:fld>
            <a:endParaRPr kumimoji="1" lang="zh-CN" altLang="en-US"/>
          </a:p>
        </p:txBody>
      </p:sp>
    </p:spTree>
    <p:extLst>
      <p:ext uri="{BB962C8B-B14F-4D97-AF65-F5344CB8AC3E}">
        <p14:creationId xmlns:p14="http://schemas.microsoft.com/office/powerpoint/2010/main" val="177848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14</a:t>
            </a:fld>
            <a:endParaRPr kumimoji="1" lang="zh-CN" altLang="en-US"/>
          </a:p>
        </p:txBody>
      </p:sp>
    </p:spTree>
    <p:extLst>
      <p:ext uri="{BB962C8B-B14F-4D97-AF65-F5344CB8AC3E}">
        <p14:creationId xmlns:p14="http://schemas.microsoft.com/office/powerpoint/2010/main" val="8746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715CAFD-25BB-884E-82D1-FF21FE083120}" type="slidenum">
              <a:rPr kumimoji="1" lang="zh-CN" altLang="en-US" smtClean="0"/>
              <a:t>15</a:t>
            </a:fld>
            <a:endParaRPr kumimoji="1" lang="zh-CN" altLang="en-US"/>
          </a:p>
        </p:txBody>
      </p:sp>
    </p:spTree>
    <p:extLst>
      <p:ext uri="{BB962C8B-B14F-4D97-AF65-F5344CB8AC3E}">
        <p14:creationId xmlns:p14="http://schemas.microsoft.com/office/powerpoint/2010/main" val="289042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94D5E-C069-E847-8CBD-55F867766C5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571A9BC-ED24-2C4B-84A9-FED65E8F0D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7354252-0DFB-0642-B31D-7BC3DFC7CCDC}"/>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1FE6FD61-2874-6F42-BDDD-C00957AEFD0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290A32F-E32C-C344-9128-4685D1B2204A}"/>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46627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A7BFA-B671-C94C-A8E1-D2B5DBADD160}"/>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5BF3F7A-A4FF-FE42-8DFE-D775FA00FFC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9F28A3-665B-4045-9A62-8C46A4BE4237}"/>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B6131871-B60B-9B4D-BB26-02FA6F2D31F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F62CF6-2D09-A14B-B919-900FD455B101}"/>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011894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AA8951-2B4C-4348-AFA7-9937C1F58FA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CBCC580-A8F1-E648-A54B-275C0FF025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A35B922-626E-A944-8421-8B24DEB91927}"/>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A08924D0-2C0B-3248-9D9D-D89EB08A1CF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40DA509-22ED-924B-93E3-201C898A5F64}"/>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238452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05E7DB-5193-924D-A897-AEE64197901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90C820E-DCBE-F64B-B848-8029209B86E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4B38725-B6D0-744C-BF78-E335ACDA79A9}"/>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49CB4011-5CFD-5046-82C1-80DD6D6261B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C14922F-B3BD-A341-AEC7-7533D8F738A9}"/>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25200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FB5C0-F317-F24E-B39B-2ED5F88D5DD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3F96D5A-0226-D743-B354-CD2682ACE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4AD7329-B3F7-0545-90B7-B52D045CD41D}"/>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3B9DB561-B182-BD46-AFC0-37C93BCB124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82CC4ED-CE85-754A-B990-939F4AB61DBE}"/>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87198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84ADC-E84C-814F-93E0-6CDB74B358A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D735BCA-1FB1-F347-A995-1C45CC91FE9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A7EB5AF-D442-D34B-BA6E-59E8770E57A1}"/>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F5F9696-4F1E-6E4D-8F7E-4417C5CD8442}"/>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6" name="页脚占位符 5">
            <a:extLst>
              <a:ext uri="{FF2B5EF4-FFF2-40B4-BE49-F238E27FC236}">
                <a16:creationId xmlns:a16="http://schemas.microsoft.com/office/drawing/2014/main" id="{B523445E-310A-DF4A-96AC-173BDB5148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13D58E5-BFE3-BD46-8C70-8A3AFF87DA5D}"/>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91308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EC764-2AE5-C44F-AB8C-ADFED15E9B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74155E4-55A5-3542-9D9B-9FB1D28170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B6938ED-F24D-9C40-B1DD-171829F6AC5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F292F3D-D437-5549-9952-F3FCAE4FD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2F883C0-729F-6A43-8805-A9850FC547B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8F4CB42-3CE6-384D-856A-B79FFB8B0684}"/>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8" name="页脚占位符 7">
            <a:extLst>
              <a:ext uri="{FF2B5EF4-FFF2-40B4-BE49-F238E27FC236}">
                <a16:creationId xmlns:a16="http://schemas.microsoft.com/office/drawing/2014/main" id="{D23355A6-A698-2D4E-9CA2-4849B8D70AB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FF154DDB-750F-254B-8E5A-4B8D34033D7F}"/>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4103327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D354-644B-2F48-9E29-331D0DBAC3A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BF462CA-447C-8747-8229-D7CE735C1B4B}"/>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4" name="页脚占位符 3">
            <a:extLst>
              <a:ext uri="{FF2B5EF4-FFF2-40B4-BE49-F238E27FC236}">
                <a16:creationId xmlns:a16="http://schemas.microsoft.com/office/drawing/2014/main" id="{DDEB178B-0B66-6048-806E-F62BBCE589A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DF8F135-7B29-6C4B-8843-636AA2112184}"/>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826354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07BD93-46F3-2B40-83A7-3CE3886D52E8}"/>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3" name="页脚占位符 2">
            <a:extLst>
              <a:ext uri="{FF2B5EF4-FFF2-40B4-BE49-F238E27FC236}">
                <a16:creationId xmlns:a16="http://schemas.microsoft.com/office/drawing/2014/main" id="{A15E9056-9F3B-9D47-8197-4A05B0FC4E1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561F775-4F7B-9D49-85E4-950F67B43BA5}"/>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34918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08F10-37A2-4E44-B4DB-8CC39327FD0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8306931-001D-E045-98DE-283A55891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AA15715-E6B4-304D-9AFF-E99ACCAAF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3E837FA-D661-6E4F-8994-8B7B2D14059A}"/>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6" name="页脚占位符 5">
            <a:extLst>
              <a:ext uri="{FF2B5EF4-FFF2-40B4-BE49-F238E27FC236}">
                <a16:creationId xmlns:a16="http://schemas.microsoft.com/office/drawing/2014/main" id="{F6B12942-77EB-0344-8043-53068C90F8B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EA74144-7DBC-044B-BE7D-7B4D3C4668AD}"/>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2952936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6C1FE-9AA1-D04B-82C8-E5453355510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8E7E5A3D-5EE9-F34A-90BF-31871CCC3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A3C5DCE-E390-BF4F-8828-998378372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A6D6145-A6D8-1248-8B9C-EB264069E77A}"/>
              </a:ext>
            </a:extLst>
          </p:cNvPr>
          <p:cNvSpPr>
            <a:spLocks noGrp="1"/>
          </p:cNvSpPr>
          <p:nvPr>
            <p:ph type="dt" sz="half" idx="10"/>
          </p:nvPr>
        </p:nvSpPr>
        <p:spPr/>
        <p:txBody>
          <a:bodyPr/>
          <a:lstStyle/>
          <a:p>
            <a:fld id="{25B7CB0E-FD10-B741-99C2-E202FC103C51}" type="datetimeFigureOut">
              <a:rPr kumimoji="1" lang="zh-CN" altLang="en-US" smtClean="0"/>
              <a:t>2019/6/10</a:t>
            </a:fld>
            <a:endParaRPr kumimoji="1" lang="zh-CN" altLang="en-US"/>
          </a:p>
        </p:txBody>
      </p:sp>
      <p:sp>
        <p:nvSpPr>
          <p:cNvPr id="6" name="页脚占位符 5">
            <a:extLst>
              <a:ext uri="{FF2B5EF4-FFF2-40B4-BE49-F238E27FC236}">
                <a16:creationId xmlns:a16="http://schemas.microsoft.com/office/drawing/2014/main" id="{3BDEABB4-FA51-4944-BEC1-645FC81A26C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F4828C7-E6A7-CA4A-A000-B6DDCEECBBE0}"/>
              </a:ext>
            </a:extLst>
          </p:cNvPr>
          <p:cNvSpPr>
            <a:spLocks noGrp="1"/>
          </p:cNvSpPr>
          <p:nvPr>
            <p:ph type="sldNum" sz="quarter" idx="12"/>
          </p:nvPr>
        </p:nvSpPr>
        <p:spPr/>
        <p:txBody>
          <a:body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4268986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FFD72E-EFFF-E641-9C86-DEBE1F1AF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4081F4-4395-324F-B484-35370AE3A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D5C1B18-9460-8A45-B240-6FC31E225B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B7CB0E-FD10-B741-99C2-E202FC103C51}" type="datetimeFigureOut">
              <a:rPr kumimoji="1" lang="zh-CN" altLang="en-US" smtClean="0"/>
              <a:t>2019/6/10</a:t>
            </a:fld>
            <a:endParaRPr kumimoji="1" lang="zh-CN" altLang="en-US"/>
          </a:p>
        </p:txBody>
      </p:sp>
      <p:sp>
        <p:nvSpPr>
          <p:cNvPr id="5" name="页脚占位符 4">
            <a:extLst>
              <a:ext uri="{FF2B5EF4-FFF2-40B4-BE49-F238E27FC236}">
                <a16:creationId xmlns:a16="http://schemas.microsoft.com/office/drawing/2014/main" id="{BEA3AC20-8EBD-EF42-93D5-4C78378F6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5ED0D0C-211D-0642-8DAE-129BD12DD1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725FFF-CE50-BD46-9A80-77B0E2AC3E3E}" type="slidenum">
              <a:rPr kumimoji="1" lang="zh-CN" altLang="en-US" smtClean="0"/>
              <a:t>‹#›</a:t>
            </a:fld>
            <a:endParaRPr kumimoji="1" lang="zh-CN" altLang="en-US"/>
          </a:p>
        </p:txBody>
      </p:sp>
    </p:spTree>
    <p:extLst>
      <p:ext uri="{BB962C8B-B14F-4D97-AF65-F5344CB8AC3E}">
        <p14:creationId xmlns:p14="http://schemas.microsoft.com/office/powerpoint/2010/main" val="2348028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 Id="rId9"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02877-9775-BD47-BF8A-F1AF9A911646}"/>
              </a:ext>
            </a:extLst>
          </p:cNvPr>
          <p:cNvSpPr>
            <a:spLocks noGrp="1"/>
          </p:cNvSpPr>
          <p:nvPr>
            <p:ph type="ctrTitle"/>
          </p:nvPr>
        </p:nvSpPr>
        <p:spPr/>
        <p:txBody>
          <a:bodyPr/>
          <a:lstStyle/>
          <a:p>
            <a:r>
              <a:rPr kumimoji="1" lang="en-US" altLang="zh-CN" dirty="0">
                <a:latin typeface="Arial" panose="020B0604020202020204" pitchFamily="34" charset="0"/>
                <a:cs typeface="Arial" panose="020B0604020202020204" pitchFamily="34" charset="0"/>
              </a:rPr>
              <a:t>Non-</a:t>
            </a:r>
            <a:r>
              <a:rPr kumimoji="1" lang="en-US" altLang="zh-CN" dirty="0" err="1">
                <a:latin typeface="Arial" panose="020B0604020202020204" pitchFamily="34" charset="0"/>
                <a:cs typeface="Arial" panose="020B0604020202020204" pitchFamily="34" charset="0"/>
              </a:rPr>
              <a:t>i.i.d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sample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challenge</a:t>
            </a:r>
            <a:endParaRPr kumimoji="1" lang="zh-CN" altLang="en-US"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5AD7F432-A80B-B048-84DB-2E3E2403AA9E}"/>
              </a:ext>
            </a:extLst>
          </p:cNvPr>
          <p:cNvSpPr>
            <a:spLocks noGrp="1"/>
          </p:cNvSpPr>
          <p:nvPr>
            <p:ph type="subTitle" idx="1"/>
          </p:nvPr>
        </p:nvSpPr>
        <p:spPr/>
        <p:txBody>
          <a:bodyPr/>
          <a:lstStyle/>
          <a:p>
            <a:r>
              <a:rPr kumimoji="1" lang="zh-CN" altLang="en-US" dirty="0">
                <a:latin typeface="微软雅黑" panose="020B0503020204020204" pitchFamily="34" charset="-122"/>
                <a:ea typeface="微软雅黑" panose="020B0503020204020204" pitchFamily="34" charset="-122"/>
                <a:cs typeface="Gisha" panose="020B0604020202020204" pitchFamily="34" charset="-79"/>
              </a:rPr>
              <a:t>陈旭鹏，</a:t>
            </a:r>
            <a:r>
              <a:rPr lang="zh-CN" altLang="en-US" dirty="0">
                <a:latin typeface="微软雅黑" panose="020B0503020204020204" pitchFamily="34" charset="-122"/>
                <a:ea typeface="微软雅黑" panose="020B0503020204020204" pitchFamily="34" charset="-122"/>
                <a:cs typeface="Gisha" panose="020B0604020202020204" pitchFamily="34" charset="-79"/>
              </a:rPr>
              <a:t>徐天行，张文源，陈俣策</a:t>
            </a:r>
          </a:p>
          <a:p>
            <a:endParaRPr kumimoji="1" lang="zh-CN" altLang="en-US" dirty="0">
              <a:latin typeface="微软雅黑" panose="020B0503020204020204" pitchFamily="34" charset="-122"/>
              <a:ea typeface="微软雅黑" panose="020B0503020204020204" pitchFamily="34" charset="-122"/>
              <a:cs typeface="Gisha" panose="020B0604020202020204" pitchFamily="34" charset="-79"/>
            </a:endParaRPr>
          </a:p>
        </p:txBody>
      </p:sp>
    </p:spTree>
    <p:extLst>
      <p:ext uri="{BB962C8B-B14F-4D97-AF65-F5344CB8AC3E}">
        <p14:creationId xmlns:p14="http://schemas.microsoft.com/office/powerpoint/2010/main" val="91688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CFB1B-65A8-8943-BDB6-0B6F4BB5AFED}"/>
              </a:ext>
            </a:extLst>
          </p:cNvPr>
          <p:cNvSpPr>
            <a:spLocks noGrp="1"/>
          </p:cNvSpPr>
          <p:nvPr>
            <p:ph type="title"/>
          </p:nvPr>
        </p:nvSpPr>
        <p:spPr>
          <a:xfrm>
            <a:off x="631723" y="-75700"/>
            <a:ext cx="10515600" cy="1325563"/>
          </a:xfrm>
        </p:spPr>
        <p:txBody>
          <a:bodyPr/>
          <a:lstStyle/>
          <a:p>
            <a:r>
              <a:rPr kumimoji="1" lang="en-US" altLang="zh-CN" dirty="0">
                <a:latin typeface="Arial" panose="020B0604020202020204" pitchFamily="34" charset="0"/>
                <a:cs typeface="Arial" panose="020B0604020202020204" pitchFamily="34" charset="0"/>
              </a:rPr>
              <a:t>Hard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easy</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classes</a:t>
            </a:r>
            <a:endParaRPr kumimoji="1"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65814009-ADE8-3A43-89C8-82043FB675EF}"/>
              </a:ext>
            </a:extLst>
          </p:cNvPr>
          <p:cNvPicPr>
            <a:picLocks noGrp="1" noChangeAspect="1"/>
          </p:cNvPicPr>
          <p:nvPr>
            <p:ph idx="1"/>
          </p:nvPr>
        </p:nvPicPr>
        <p:blipFill>
          <a:blip r:embed="rId3"/>
          <a:stretch>
            <a:fillRect/>
          </a:stretch>
        </p:blipFill>
        <p:spPr>
          <a:xfrm>
            <a:off x="210175" y="1225343"/>
            <a:ext cx="1955800" cy="2743200"/>
          </a:xfrm>
        </p:spPr>
      </p:pic>
      <p:pic>
        <p:nvPicPr>
          <p:cNvPr id="7" name="图片 6">
            <a:extLst>
              <a:ext uri="{FF2B5EF4-FFF2-40B4-BE49-F238E27FC236}">
                <a16:creationId xmlns:a16="http://schemas.microsoft.com/office/drawing/2014/main" id="{FF040647-EB39-6E44-8AD0-37513001C222}"/>
              </a:ext>
            </a:extLst>
          </p:cNvPr>
          <p:cNvPicPr>
            <a:picLocks noChangeAspect="1"/>
          </p:cNvPicPr>
          <p:nvPr/>
        </p:nvPicPr>
        <p:blipFill>
          <a:blip r:embed="rId4"/>
          <a:stretch>
            <a:fillRect/>
          </a:stretch>
        </p:blipFill>
        <p:spPr>
          <a:xfrm>
            <a:off x="2372451" y="1249863"/>
            <a:ext cx="4133968" cy="2583730"/>
          </a:xfrm>
          <a:prstGeom prst="rect">
            <a:avLst/>
          </a:prstGeom>
        </p:spPr>
      </p:pic>
      <p:pic>
        <p:nvPicPr>
          <p:cNvPr id="9" name="图片 8">
            <a:extLst>
              <a:ext uri="{FF2B5EF4-FFF2-40B4-BE49-F238E27FC236}">
                <a16:creationId xmlns:a16="http://schemas.microsoft.com/office/drawing/2014/main" id="{E02C5F79-88C7-4142-A315-098CB076C1CF}"/>
              </a:ext>
            </a:extLst>
          </p:cNvPr>
          <p:cNvPicPr>
            <a:picLocks noChangeAspect="1"/>
          </p:cNvPicPr>
          <p:nvPr/>
        </p:nvPicPr>
        <p:blipFill>
          <a:blip r:embed="rId5"/>
          <a:stretch>
            <a:fillRect/>
          </a:stretch>
        </p:blipFill>
        <p:spPr>
          <a:xfrm>
            <a:off x="6712895" y="1203856"/>
            <a:ext cx="4789616" cy="2694159"/>
          </a:xfrm>
          <a:prstGeom prst="rect">
            <a:avLst/>
          </a:prstGeom>
        </p:spPr>
      </p:pic>
      <p:pic>
        <p:nvPicPr>
          <p:cNvPr id="11" name="图片 10">
            <a:extLst>
              <a:ext uri="{FF2B5EF4-FFF2-40B4-BE49-F238E27FC236}">
                <a16:creationId xmlns:a16="http://schemas.microsoft.com/office/drawing/2014/main" id="{3BB57AEA-8676-9749-8909-83CFB6933A50}"/>
              </a:ext>
            </a:extLst>
          </p:cNvPr>
          <p:cNvPicPr>
            <a:picLocks noChangeAspect="1"/>
          </p:cNvPicPr>
          <p:nvPr/>
        </p:nvPicPr>
        <p:blipFill>
          <a:blip r:embed="rId6"/>
          <a:stretch>
            <a:fillRect/>
          </a:stretch>
        </p:blipFill>
        <p:spPr>
          <a:xfrm>
            <a:off x="7943" y="4706526"/>
            <a:ext cx="2341244" cy="1555133"/>
          </a:xfrm>
          <a:prstGeom prst="rect">
            <a:avLst/>
          </a:prstGeom>
        </p:spPr>
      </p:pic>
      <p:pic>
        <p:nvPicPr>
          <p:cNvPr id="13" name="图片 12">
            <a:extLst>
              <a:ext uri="{FF2B5EF4-FFF2-40B4-BE49-F238E27FC236}">
                <a16:creationId xmlns:a16="http://schemas.microsoft.com/office/drawing/2014/main" id="{F8B8AD1A-2608-664E-89D5-3C9F9B377F25}"/>
              </a:ext>
            </a:extLst>
          </p:cNvPr>
          <p:cNvPicPr>
            <a:picLocks noChangeAspect="1"/>
          </p:cNvPicPr>
          <p:nvPr/>
        </p:nvPicPr>
        <p:blipFill>
          <a:blip r:embed="rId7"/>
          <a:stretch>
            <a:fillRect/>
          </a:stretch>
        </p:blipFill>
        <p:spPr>
          <a:xfrm>
            <a:off x="2595812" y="4468167"/>
            <a:ext cx="2857500" cy="2019300"/>
          </a:xfrm>
          <a:prstGeom prst="rect">
            <a:avLst/>
          </a:prstGeom>
        </p:spPr>
      </p:pic>
      <p:pic>
        <p:nvPicPr>
          <p:cNvPr id="15" name="图片 14">
            <a:extLst>
              <a:ext uri="{FF2B5EF4-FFF2-40B4-BE49-F238E27FC236}">
                <a16:creationId xmlns:a16="http://schemas.microsoft.com/office/drawing/2014/main" id="{38931BC9-DF35-4A49-B099-15DFCEDFA0C7}"/>
              </a:ext>
            </a:extLst>
          </p:cNvPr>
          <p:cNvPicPr>
            <a:picLocks noChangeAspect="1"/>
          </p:cNvPicPr>
          <p:nvPr/>
        </p:nvPicPr>
        <p:blipFill>
          <a:blip r:embed="rId8"/>
          <a:stretch>
            <a:fillRect/>
          </a:stretch>
        </p:blipFill>
        <p:spPr>
          <a:xfrm>
            <a:off x="5546946" y="4439879"/>
            <a:ext cx="3080861" cy="2047588"/>
          </a:xfrm>
          <a:prstGeom prst="rect">
            <a:avLst/>
          </a:prstGeom>
        </p:spPr>
      </p:pic>
      <p:pic>
        <p:nvPicPr>
          <p:cNvPr id="17" name="图片 16">
            <a:extLst>
              <a:ext uri="{FF2B5EF4-FFF2-40B4-BE49-F238E27FC236}">
                <a16:creationId xmlns:a16="http://schemas.microsoft.com/office/drawing/2014/main" id="{54F4FB10-11AA-D74A-BA02-8EC0149D01C5}"/>
              </a:ext>
            </a:extLst>
          </p:cNvPr>
          <p:cNvPicPr>
            <a:picLocks noChangeAspect="1"/>
          </p:cNvPicPr>
          <p:nvPr/>
        </p:nvPicPr>
        <p:blipFill>
          <a:blip r:embed="rId9"/>
          <a:stretch>
            <a:fillRect/>
          </a:stretch>
        </p:blipFill>
        <p:spPr>
          <a:xfrm>
            <a:off x="8874432" y="4439879"/>
            <a:ext cx="3107393" cy="2050879"/>
          </a:xfrm>
          <a:prstGeom prst="rect">
            <a:avLst/>
          </a:prstGeom>
        </p:spPr>
      </p:pic>
    </p:spTree>
    <p:extLst>
      <p:ext uri="{BB962C8B-B14F-4D97-AF65-F5344CB8AC3E}">
        <p14:creationId xmlns:p14="http://schemas.microsoft.com/office/powerpoint/2010/main" val="422168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AF6734-DF9F-9B48-9EEA-25E106A905AA}"/>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Other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models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we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tried</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810BB60-0F8B-E14B-9883-D59BBCD65056}"/>
              </a:ext>
            </a:extLst>
          </p:cNvPr>
          <p:cNvSpPr>
            <a:spLocks noGrp="1"/>
          </p:cNvSpPr>
          <p:nvPr>
            <p:ph idx="1"/>
          </p:nvPr>
        </p:nvSpPr>
        <p:spPr/>
        <p:txBody>
          <a:bodyPr>
            <a:normAutofit/>
          </a:bodyPr>
          <a:lstStyle/>
          <a:p>
            <a:r>
              <a:rPr kumimoji="1" lang="en-US" altLang="zh-CN" dirty="0">
                <a:latin typeface="Arial" panose="020B0604020202020204" pitchFamily="34" charset="0"/>
                <a:cs typeface="Arial" panose="020B0604020202020204" pitchFamily="34" charset="0"/>
              </a:rPr>
              <a:t>CRLR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one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vs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all</a:t>
            </a:r>
          </a:p>
          <a:p>
            <a:r>
              <a:rPr kumimoji="1" lang="en-US" altLang="zh-CN" dirty="0">
                <a:latin typeface="Arial" panose="020B0604020202020204" pitchFamily="34" charset="0"/>
                <a:cs typeface="Arial" panose="020B0604020202020204" pitchFamily="34" charset="0"/>
              </a:rPr>
              <a:t>CR</a:t>
            </a:r>
            <a:r>
              <a:rPr kumimoji="1" lang="zh-CN" altLang="en-US" dirty="0">
                <a:latin typeface="Arial" panose="020B0604020202020204" pitchFamily="34" charset="0"/>
                <a:cs typeface="Arial" panose="020B0604020202020204" pitchFamily="34" charset="0"/>
              </a:rPr>
              <a:t> </a:t>
            </a:r>
            <a:r>
              <a:rPr kumimoji="1" lang="en-US" altLang="zh-CN" dirty="0" err="1">
                <a:latin typeface="Arial" panose="020B0604020202020204" pitchFamily="34" charset="0"/>
                <a:cs typeface="Arial" panose="020B0604020202020204" pitchFamily="34" charset="0"/>
              </a:rPr>
              <a:t>softmax</a:t>
            </a:r>
            <a:endParaRPr kumimoji="1" lang="en-US" altLang="zh-CN" dirty="0">
              <a:latin typeface="Arial" panose="020B0604020202020204" pitchFamily="34" charset="0"/>
              <a:cs typeface="Arial" panose="020B0604020202020204" pitchFamily="34" charset="0"/>
            </a:endParaRPr>
          </a:p>
          <a:p>
            <a:r>
              <a:rPr kumimoji="1" lang="en-US" altLang="zh-CN" dirty="0">
                <a:latin typeface="Arial" panose="020B0604020202020204" pitchFamily="34" charset="0"/>
                <a:cs typeface="Arial" panose="020B0604020202020204" pitchFamily="34" charset="0"/>
              </a:rPr>
              <a:t>MLP</a:t>
            </a:r>
            <a:r>
              <a:rPr kumimoji="1" lang="zh-CN" altLang="en-US" dirty="0">
                <a:latin typeface="Arial" panose="020B0604020202020204" pitchFamily="34" charset="0"/>
                <a:cs typeface="Arial" panose="020B0604020202020204" pitchFamily="34" charset="0"/>
              </a:rPr>
              <a:t> </a:t>
            </a:r>
            <a:endParaRPr kumimoji="1" lang="en-US" altLang="zh-CN" dirty="0">
              <a:latin typeface="Arial" panose="020B0604020202020204" pitchFamily="34" charset="0"/>
              <a:cs typeface="Arial" panose="020B0604020202020204" pitchFamily="34" charset="0"/>
            </a:endParaRPr>
          </a:p>
          <a:p>
            <a:pPr lvl="1"/>
            <a:r>
              <a:rPr kumimoji="1" lang="en-US" altLang="zh-CN" dirty="0">
                <a:latin typeface="Arial" panose="020B0604020202020204" pitchFamily="34" charset="0"/>
                <a:cs typeface="Arial" panose="020B0604020202020204" pitchFamily="34" charset="0"/>
              </a:rPr>
              <a:t>feature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reweighting</a:t>
            </a:r>
          </a:p>
          <a:p>
            <a:pPr lvl="1"/>
            <a:r>
              <a:rPr kumimoji="1" lang="en-US" altLang="zh-CN" dirty="0">
                <a:latin typeface="Arial" panose="020B0604020202020204" pitchFamily="34" charset="0"/>
                <a:cs typeface="Arial" panose="020B0604020202020204" pitchFamily="34" charset="0"/>
              </a:rPr>
              <a:t>Sample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reweighting</a:t>
            </a:r>
          </a:p>
          <a:p>
            <a:pPr lvl="1"/>
            <a:r>
              <a:rPr kumimoji="1" lang="en-US" altLang="zh-CN" dirty="0">
                <a:latin typeface="Arial" panose="020B0604020202020204" pitchFamily="34" charset="0"/>
                <a:cs typeface="Arial" panose="020B0604020202020204" pitchFamily="34" charset="0"/>
              </a:rPr>
              <a:t>Joint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prediction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of</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p>
          <a:p>
            <a:pPr lvl="1"/>
            <a:r>
              <a:rPr kumimoji="1" lang="en-US" altLang="zh-CN" dirty="0">
                <a:latin typeface="Arial" panose="020B0604020202020204" pitchFamily="34" charset="0"/>
                <a:cs typeface="Arial" panose="020B0604020202020204" pitchFamily="34" charset="0"/>
              </a:rPr>
              <a:t>Assign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features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p>
          <a:p>
            <a:r>
              <a:rPr kumimoji="1" lang="en-US" altLang="zh-CN" dirty="0">
                <a:latin typeface="Arial" panose="020B0604020202020204" pitchFamily="34" charset="0"/>
                <a:cs typeface="Arial" panose="020B0604020202020204" pitchFamily="34" charset="0"/>
              </a:rPr>
              <a:t>Genetic</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algorithm</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772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42ADD-5CCD-0541-8C59-60D8ACF35DC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Causal</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regularized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endParaRPr kumimoji="1"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C19C0C55-2A5E-8A4B-BD58-F457FCF88339}"/>
              </a:ext>
            </a:extLst>
          </p:cNvPr>
          <p:cNvSpPr txBox="1"/>
          <p:nvPr/>
        </p:nvSpPr>
        <p:spPr>
          <a:xfrm>
            <a:off x="624114" y="1930400"/>
            <a:ext cx="2280881" cy="369332"/>
          </a:xfrm>
          <a:prstGeom prst="rect">
            <a:avLst/>
          </a:prstGeom>
          <a:noFill/>
        </p:spPr>
        <p:txBody>
          <a:bodyPr wrap="none" rtlCol="0">
            <a:spAutoFit/>
          </a:bodyPr>
          <a:lstStyle/>
          <a:p>
            <a:r>
              <a:rPr kumimoji="1" lang="en-US" altLang="zh-CN" b="1" dirty="0"/>
              <a:t>CR Logistic Regression</a:t>
            </a:r>
            <a:endParaRPr kumimoji="1" lang="zh-CN" altLang="en-US" b="1" dirty="0"/>
          </a:p>
        </p:txBody>
      </p:sp>
      <p:sp>
        <p:nvSpPr>
          <p:cNvPr id="11" name="文本框 10">
            <a:extLst>
              <a:ext uri="{FF2B5EF4-FFF2-40B4-BE49-F238E27FC236}">
                <a16:creationId xmlns:a16="http://schemas.microsoft.com/office/drawing/2014/main" id="{5D5042FA-3B1C-C743-972B-B935014B3FAE}"/>
              </a:ext>
            </a:extLst>
          </p:cNvPr>
          <p:cNvSpPr txBox="1"/>
          <p:nvPr/>
        </p:nvSpPr>
        <p:spPr>
          <a:xfrm>
            <a:off x="6096000" y="1930400"/>
            <a:ext cx="2364686" cy="369332"/>
          </a:xfrm>
          <a:prstGeom prst="rect">
            <a:avLst/>
          </a:prstGeom>
          <a:noFill/>
        </p:spPr>
        <p:txBody>
          <a:bodyPr wrap="none" rtlCol="0">
            <a:spAutoFit/>
          </a:bodyPr>
          <a:lstStyle/>
          <a:p>
            <a:r>
              <a:rPr kumimoji="1" lang="en-US" altLang="zh-CN" b="1" dirty="0"/>
              <a:t>CR </a:t>
            </a:r>
            <a:r>
              <a:rPr kumimoji="1" lang="en-US" altLang="zh-CN" b="1" dirty="0" err="1"/>
              <a:t>Softmax</a:t>
            </a:r>
            <a:r>
              <a:rPr kumimoji="1" lang="en-US" altLang="zh-CN" b="1" dirty="0"/>
              <a:t> Regression</a:t>
            </a:r>
            <a:endParaRPr kumimoji="1" lang="zh-CN" altLang="en-US" b="1" dirty="0"/>
          </a:p>
        </p:txBody>
      </p:sp>
      <p:pic>
        <p:nvPicPr>
          <p:cNvPr id="13" name="图片 12">
            <a:extLst>
              <a:ext uri="{FF2B5EF4-FFF2-40B4-BE49-F238E27FC236}">
                <a16:creationId xmlns:a16="http://schemas.microsoft.com/office/drawing/2014/main" id="{4F567695-3988-AC41-A9EF-B27E643C2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20" y="2680732"/>
            <a:ext cx="5238750" cy="2235200"/>
          </a:xfrm>
          <a:prstGeom prst="rect">
            <a:avLst/>
          </a:prstGeom>
        </p:spPr>
      </p:pic>
      <p:pic>
        <p:nvPicPr>
          <p:cNvPr id="15" name="图片 14">
            <a:extLst>
              <a:ext uri="{FF2B5EF4-FFF2-40B4-BE49-F238E27FC236}">
                <a16:creationId xmlns:a16="http://schemas.microsoft.com/office/drawing/2014/main" id="{38E5C667-8842-014D-9DB7-C1DE8F278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8056" y="2701423"/>
            <a:ext cx="4993821" cy="2193817"/>
          </a:xfrm>
          <a:prstGeom prst="rect">
            <a:avLst/>
          </a:prstGeom>
        </p:spPr>
      </p:pic>
      <p:sp>
        <p:nvSpPr>
          <p:cNvPr id="16" name="文本框 15">
            <a:extLst>
              <a:ext uri="{FF2B5EF4-FFF2-40B4-BE49-F238E27FC236}">
                <a16:creationId xmlns:a16="http://schemas.microsoft.com/office/drawing/2014/main" id="{A2D8D084-A6B2-564E-B098-6E83DC2076F5}"/>
              </a:ext>
            </a:extLst>
          </p:cNvPr>
          <p:cNvSpPr txBox="1"/>
          <p:nvPr/>
        </p:nvSpPr>
        <p:spPr>
          <a:xfrm>
            <a:off x="5923681" y="5158044"/>
            <a:ext cx="6268319" cy="646331"/>
          </a:xfrm>
          <a:prstGeom prst="rect">
            <a:avLst/>
          </a:prstGeom>
          <a:noFill/>
        </p:spPr>
        <p:txBody>
          <a:bodyPr wrap="none" rtlCol="0">
            <a:spAutoFit/>
          </a:bodyPr>
          <a:lstStyle/>
          <a:p>
            <a:r>
              <a:rPr kumimoji="1" lang="en-US" altLang="zh-CN" dirty="0"/>
              <a:t>Expand</a:t>
            </a:r>
            <a:r>
              <a:rPr kumimoji="1" lang="zh-CN" altLang="en-US" dirty="0"/>
              <a:t> </a:t>
            </a:r>
            <a:r>
              <a:rPr kumimoji="1" lang="en-US" altLang="zh-CN" dirty="0"/>
              <a:t>beta</a:t>
            </a:r>
            <a:r>
              <a:rPr kumimoji="1" lang="zh-CN" altLang="en-US" dirty="0"/>
              <a:t> </a:t>
            </a:r>
            <a:r>
              <a:rPr kumimoji="1" lang="en-US" altLang="zh-CN" dirty="0"/>
              <a:t>from</a:t>
            </a:r>
            <a:r>
              <a:rPr kumimoji="1" lang="zh-CN" altLang="en-US" dirty="0"/>
              <a:t> </a:t>
            </a:r>
            <a:r>
              <a:rPr kumimoji="1" lang="en-US" altLang="zh-CN" dirty="0"/>
              <a:t>[</a:t>
            </a:r>
            <a:r>
              <a:rPr kumimoji="1" lang="en-US" altLang="zh-CN" dirty="0" err="1"/>
              <a:t>feature_num</a:t>
            </a:r>
            <a:r>
              <a:rPr kumimoji="1" lang="zh-CN" altLang="en-US" dirty="0"/>
              <a:t>*</a:t>
            </a:r>
            <a:r>
              <a:rPr kumimoji="1" lang="en-US" altLang="zh-CN" dirty="0"/>
              <a:t>1]</a:t>
            </a:r>
            <a:r>
              <a:rPr kumimoji="1" lang="zh-CN" altLang="en-US" dirty="0"/>
              <a:t> </a:t>
            </a:r>
            <a:r>
              <a:rPr kumimoji="1" lang="en-US" altLang="zh-CN" dirty="0"/>
              <a:t>to</a:t>
            </a:r>
            <a:r>
              <a:rPr kumimoji="1" lang="zh-CN" altLang="en-US" dirty="0"/>
              <a:t> </a:t>
            </a:r>
            <a:r>
              <a:rPr kumimoji="1" lang="en-US" altLang="zh-CN" dirty="0"/>
              <a:t>[</a:t>
            </a:r>
            <a:r>
              <a:rPr kumimoji="1" lang="en-US" altLang="zh-CN" dirty="0" err="1"/>
              <a:t>feature_num</a:t>
            </a:r>
            <a:r>
              <a:rPr kumimoji="1" lang="zh-CN" altLang="en-US" dirty="0"/>
              <a:t>*</a:t>
            </a:r>
            <a:r>
              <a:rPr kumimoji="1" lang="en-US" altLang="zh-CN" dirty="0" err="1"/>
              <a:t>class_num</a:t>
            </a:r>
            <a:r>
              <a:rPr kumimoji="1" lang="en-US" altLang="zh-CN" dirty="0"/>
              <a:t>]</a:t>
            </a:r>
          </a:p>
          <a:p>
            <a:r>
              <a:rPr kumimoji="1" lang="en-US" altLang="zh-CN" dirty="0"/>
              <a:t>One</a:t>
            </a:r>
            <a:r>
              <a:rPr kumimoji="1" lang="zh-CN" altLang="en-US" dirty="0"/>
              <a:t> </a:t>
            </a:r>
            <a:r>
              <a:rPr kumimoji="1" lang="en-US" altLang="zh-CN" dirty="0"/>
              <a:t>hot</a:t>
            </a:r>
            <a:r>
              <a:rPr kumimoji="1" lang="zh-CN" altLang="en-US" dirty="0"/>
              <a:t> </a:t>
            </a:r>
            <a:r>
              <a:rPr kumimoji="1" lang="en-US" altLang="zh-CN" dirty="0"/>
              <a:t>encoding</a:t>
            </a:r>
            <a:r>
              <a:rPr kumimoji="1" lang="zh-CN" altLang="en-US" dirty="0"/>
              <a:t> </a:t>
            </a:r>
            <a:r>
              <a:rPr kumimoji="1" lang="en-US" altLang="zh-CN" dirty="0"/>
              <a:t>class</a:t>
            </a:r>
            <a:r>
              <a:rPr kumimoji="1" lang="zh-CN" altLang="en-US" dirty="0"/>
              <a:t> </a:t>
            </a:r>
            <a:r>
              <a:rPr kumimoji="1" lang="en-US" altLang="zh-CN" dirty="0"/>
              <a:t>labels</a:t>
            </a:r>
            <a:endParaRPr kumimoji="1" lang="zh-CN" altLang="en-US" dirty="0"/>
          </a:p>
        </p:txBody>
      </p:sp>
      <p:sp>
        <p:nvSpPr>
          <p:cNvPr id="3" name="文本框 2">
            <a:extLst>
              <a:ext uri="{FF2B5EF4-FFF2-40B4-BE49-F238E27FC236}">
                <a16:creationId xmlns:a16="http://schemas.microsoft.com/office/drawing/2014/main" id="{FFBBEFEB-FEA4-F743-977A-AB441CC1F633}"/>
              </a:ext>
            </a:extLst>
          </p:cNvPr>
          <p:cNvSpPr txBox="1"/>
          <p:nvPr/>
        </p:nvSpPr>
        <p:spPr>
          <a:xfrm>
            <a:off x="6592529" y="6150077"/>
            <a:ext cx="1864613" cy="369332"/>
          </a:xfrm>
          <a:prstGeom prst="rect">
            <a:avLst/>
          </a:prstGeom>
          <a:noFill/>
        </p:spPr>
        <p:txBody>
          <a:bodyPr wrap="none" rtlCol="0">
            <a:spAutoFit/>
          </a:bodyPr>
          <a:lstStyle/>
          <a:p>
            <a:r>
              <a:rPr kumimoji="1" lang="en-US" altLang="zh-CN" dirty="0"/>
              <a:t>Hard</a:t>
            </a:r>
            <a:r>
              <a:rPr kumimoji="1" lang="zh-CN" altLang="en-US" dirty="0"/>
              <a:t> </a:t>
            </a:r>
            <a:r>
              <a:rPr kumimoji="1" lang="en-US" altLang="zh-CN" dirty="0"/>
              <a:t>to</a:t>
            </a:r>
            <a:r>
              <a:rPr kumimoji="1" lang="zh-CN" altLang="en-US" dirty="0"/>
              <a:t> </a:t>
            </a:r>
            <a:r>
              <a:rPr kumimoji="1" lang="en-US" altLang="zh-CN" dirty="0"/>
              <a:t>optimize</a:t>
            </a:r>
            <a:endParaRPr kumimoji="1" lang="zh-CN" altLang="en-US" dirty="0"/>
          </a:p>
        </p:txBody>
      </p:sp>
    </p:spTree>
    <p:extLst>
      <p:ext uri="{BB962C8B-B14F-4D97-AF65-F5344CB8AC3E}">
        <p14:creationId xmlns:p14="http://schemas.microsoft.com/office/powerpoint/2010/main" val="188502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13504-4692-0149-BBED-672CC60902FC}"/>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Parameters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change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little</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14E4AAFF-8950-984C-A576-384BFA247A4F}"/>
              </a:ext>
            </a:extLst>
          </p:cNvPr>
          <p:cNvPicPr>
            <a:picLocks noChangeAspect="1"/>
          </p:cNvPicPr>
          <p:nvPr/>
        </p:nvPicPr>
        <p:blipFill>
          <a:blip r:embed="rId3"/>
          <a:stretch>
            <a:fillRect/>
          </a:stretch>
        </p:blipFill>
        <p:spPr>
          <a:xfrm>
            <a:off x="0" y="1648222"/>
            <a:ext cx="12192000" cy="2571500"/>
          </a:xfrm>
          <a:prstGeom prst="rect">
            <a:avLst/>
          </a:prstGeom>
        </p:spPr>
      </p:pic>
      <p:pic>
        <p:nvPicPr>
          <p:cNvPr id="5" name="图片 4">
            <a:extLst>
              <a:ext uri="{FF2B5EF4-FFF2-40B4-BE49-F238E27FC236}">
                <a16:creationId xmlns:a16="http://schemas.microsoft.com/office/drawing/2014/main" id="{1CF9DAA6-0EF3-7945-835C-96FA699EA982}"/>
              </a:ext>
            </a:extLst>
          </p:cNvPr>
          <p:cNvPicPr>
            <a:picLocks noChangeAspect="1"/>
          </p:cNvPicPr>
          <p:nvPr/>
        </p:nvPicPr>
        <p:blipFill>
          <a:blip r:embed="rId4"/>
          <a:stretch>
            <a:fillRect/>
          </a:stretch>
        </p:blipFill>
        <p:spPr>
          <a:xfrm>
            <a:off x="6096000" y="4177256"/>
            <a:ext cx="4762500" cy="2501900"/>
          </a:xfrm>
          <a:prstGeom prst="rect">
            <a:avLst/>
          </a:prstGeom>
        </p:spPr>
      </p:pic>
    </p:spTree>
    <p:extLst>
      <p:ext uri="{BB962C8B-B14F-4D97-AF65-F5344CB8AC3E}">
        <p14:creationId xmlns:p14="http://schemas.microsoft.com/office/powerpoint/2010/main" val="235263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70899-004E-2B40-A522-BAAE42C61FE4}"/>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RUVs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remove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batch:</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fail</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DD184CBE-CC54-C642-8115-3BF070B1E9E3}"/>
              </a:ext>
            </a:extLst>
          </p:cNvPr>
          <p:cNvPicPr>
            <a:picLocks noChangeAspect="1"/>
          </p:cNvPicPr>
          <p:nvPr/>
        </p:nvPicPr>
        <p:blipFill>
          <a:blip r:embed="rId3"/>
          <a:stretch>
            <a:fillRect/>
          </a:stretch>
        </p:blipFill>
        <p:spPr>
          <a:xfrm>
            <a:off x="682019" y="1480786"/>
            <a:ext cx="5413981" cy="5377214"/>
          </a:xfrm>
          <a:prstGeom prst="rect">
            <a:avLst/>
          </a:prstGeom>
        </p:spPr>
      </p:pic>
      <p:sp>
        <p:nvSpPr>
          <p:cNvPr id="5" name="矩形 4">
            <a:extLst>
              <a:ext uri="{FF2B5EF4-FFF2-40B4-BE49-F238E27FC236}">
                <a16:creationId xmlns:a16="http://schemas.microsoft.com/office/drawing/2014/main" id="{6C6BFFD3-8290-0744-A42C-FB46B3D6CB9E}"/>
              </a:ext>
            </a:extLst>
          </p:cNvPr>
          <p:cNvSpPr/>
          <p:nvPr/>
        </p:nvSpPr>
        <p:spPr>
          <a:xfrm>
            <a:off x="6887346" y="2580657"/>
            <a:ext cx="1377300"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UCA: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0.142</a:t>
            </a:r>
          </a:p>
        </p:txBody>
      </p:sp>
    </p:spTree>
    <p:extLst>
      <p:ext uri="{BB962C8B-B14F-4D97-AF65-F5344CB8AC3E}">
        <p14:creationId xmlns:p14="http://schemas.microsoft.com/office/powerpoint/2010/main" val="208335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A5E88-BC00-AB4D-B5CF-3FE1A57B7B6C}"/>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MLP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simple</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250A871-3677-8449-8A1F-87434BDA6C28}"/>
              </a:ext>
            </a:extLst>
          </p:cNvPr>
          <p:cNvPicPr>
            <a:picLocks noChangeAspect="1"/>
          </p:cNvPicPr>
          <p:nvPr/>
        </p:nvPicPr>
        <p:blipFill>
          <a:blip r:embed="rId3"/>
          <a:stretch>
            <a:fillRect/>
          </a:stretch>
        </p:blipFill>
        <p:spPr>
          <a:xfrm>
            <a:off x="674535" y="1485900"/>
            <a:ext cx="5568950" cy="1943100"/>
          </a:xfrm>
          <a:prstGeom prst="rect">
            <a:avLst/>
          </a:prstGeom>
        </p:spPr>
      </p:pic>
      <p:pic>
        <p:nvPicPr>
          <p:cNvPr id="5" name="图片 4">
            <a:extLst>
              <a:ext uri="{FF2B5EF4-FFF2-40B4-BE49-F238E27FC236}">
                <a16:creationId xmlns:a16="http://schemas.microsoft.com/office/drawing/2014/main" id="{54E31A2C-3F52-8049-8EE1-ED706DA87735}"/>
              </a:ext>
            </a:extLst>
          </p:cNvPr>
          <p:cNvPicPr>
            <a:picLocks noChangeAspect="1"/>
          </p:cNvPicPr>
          <p:nvPr/>
        </p:nvPicPr>
        <p:blipFill>
          <a:blip r:embed="rId4"/>
          <a:stretch>
            <a:fillRect/>
          </a:stretch>
        </p:blipFill>
        <p:spPr>
          <a:xfrm>
            <a:off x="674535" y="3567214"/>
            <a:ext cx="6506292" cy="3290786"/>
          </a:xfrm>
          <a:prstGeom prst="rect">
            <a:avLst/>
          </a:prstGeom>
        </p:spPr>
      </p:pic>
    </p:spTree>
    <p:extLst>
      <p:ext uri="{BB962C8B-B14F-4D97-AF65-F5344CB8AC3E}">
        <p14:creationId xmlns:p14="http://schemas.microsoft.com/office/powerpoint/2010/main" val="145323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D58DF-345D-3D43-836C-738FAEEAA7F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Feature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reweighting</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D9D923A9-4825-F248-B448-53F677D3524F}"/>
              </a:ext>
            </a:extLst>
          </p:cNvPr>
          <p:cNvPicPr>
            <a:picLocks noChangeAspect="1"/>
          </p:cNvPicPr>
          <p:nvPr/>
        </p:nvPicPr>
        <p:blipFill>
          <a:blip r:embed="rId3"/>
          <a:stretch>
            <a:fillRect/>
          </a:stretch>
        </p:blipFill>
        <p:spPr>
          <a:xfrm>
            <a:off x="5401802" y="2269332"/>
            <a:ext cx="5016500" cy="3378200"/>
          </a:xfrm>
          <a:prstGeom prst="rect">
            <a:avLst/>
          </a:prstGeom>
        </p:spPr>
      </p:pic>
      <p:pic>
        <p:nvPicPr>
          <p:cNvPr id="5" name="图片 4">
            <a:extLst>
              <a:ext uri="{FF2B5EF4-FFF2-40B4-BE49-F238E27FC236}">
                <a16:creationId xmlns:a16="http://schemas.microsoft.com/office/drawing/2014/main" id="{222F651D-A46F-F24E-AF05-265991B47374}"/>
              </a:ext>
            </a:extLst>
          </p:cNvPr>
          <p:cNvPicPr>
            <a:picLocks noChangeAspect="1"/>
          </p:cNvPicPr>
          <p:nvPr/>
        </p:nvPicPr>
        <p:blipFill>
          <a:blip r:embed="rId4"/>
          <a:stretch>
            <a:fillRect/>
          </a:stretch>
        </p:blipFill>
        <p:spPr>
          <a:xfrm>
            <a:off x="0" y="2269332"/>
            <a:ext cx="5105400" cy="3378200"/>
          </a:xfrm>
          <a:prstGeom prst="rect">
            <a:avLst/>
          </a:prstGeom>
        </p:spPr>
      </p:pic>
    </p:spTree>
    <p:extLst>
      <p:ext uri="{BB962C8B-B14F-4D97-AF65-F5344CB8AC3E}">
        <p14:creationId xmlns:p14="http://schemas.microsoft.com/office/powerpoint/2010/main" val="19814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1DF11-8820-124F-908C-1A69F57DA2F3}"/>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Sample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reweighting</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FE66985-456C-2542-BFE1-7E4E8BB264B4}"/>
              </a:ext>
            </a:extLst>
          </p:cNvPr>
          <p:cNvPicPr>
            <a:picLocks noChangeAspect="1"/>
          </p:cNvPicPr>
          <p:nvPr/>
        </p:nvPicPr>
        <p:blipFill>
          <a:blip r:embed="rId3"/>
          <a:stretch>
            <a:fillRect/>
          </a:stretch>
        </p:blipFill>
        <p:spPr>
          <a:xfrm>
            <a:off x="239661" y="2312194"/>
            <a:ext cx="5105400" cy="3378200"/>
          </a:xfrm>
          <a:prstGeom prst="rect">
            <a:avLst/>
          </a:prstGeom>
        </p:spPr>
      </p:pic>
      <p:pic>
        <p:nvPicPr>
          <p:cNvPr id="5" name="图片 4">
            <a:extLst>
              <a:ext uri="{FF2B5EF4-FFF2-40B4-BE49-F238E27FC236}">
                <a16:creationId xmlns:a16="http://schemas.microsoft.com/office/drawing/2014/main" id="{5C1BC0D5-F5E2-8F41-A223-7806B65ACA0F}"/>
              </a:ext>
            </a:extLst>
          </p:cNvPr>
          <p:cNvPicPr>
            <a:picLocks noChangeAspect="1"/>
          </p:cNvPicPr>
          <p:nvPr/>
        </p:nvPicPr>
        <p:blipFill>
          <a:blip r:embed="rId4"/>
          <a:stretch>
            <a:fillRect/>
          </a:stretch>
        </p:blipFill>
        <p:spPr>
          <a:xfrm>
            <a:off x="5616677" y="2312194"/>
            <a:ext cx="5029200" cy="3378200"/>
          </a:xfrm>
          <a:prstGeom prst="rect">
            <a:avLst/>
          </a:prstGeom>
        </p:spPr>
      </p:pic>
      <p:pic>
        <p:nvPicPr>
          <p:cNvPr id="6" name="图片 5">
            <a:extLst>
              <a:ext uri="{FF2B5EF4-FFF2-40B4-BE49-F238E27FC236}">
                <a16:creationId xmlns:a16="http://schemas.microsoft.com/office/drawing/2014/main" id="{AB1E32C0-579C-2747-BA3F-5C18905F1557}"/>
              </a:ext>
            </a:extLst>
          </p:cNvPr>
          <p:cNvPicPr>
            <a:picLocks noChangeAspect="1"/>
          </p:cNvPicPr>
          <p:nvPr/>
        </p:nvPicPr>
        <p:blipFill>
          <a:blip r:embed="rId5"/>
          <a:stretch>
            <a:fillRect/>
          </a:stretch>
        </p:blipFill>
        <p:spPr>
          <a:xfrm>
            <a:off x="487926" y="5690394"/>
            <a:ext cx="8001000" cy="1028700"/>
          </a:xfrm>
          <a:prstGeom prst="rect">
            <a:avLst/>
          </a:prstGeom>
        </p:spPr>
      </p:pic>
      <p:sp>
        <p:nvSpPr>
          <p:cNvPr id="7" name="文本框 6">
            <a:extLst>
              <a:ext uri="{FF2B5EF4-FFF2-40B4-BE49-F238E27FC236}">
                <a16:creationId xmlns:a16="http://schemas.microsoft.com/office/drawing/2014/main" id="{2B95B7CC-3739-8A48-9EFA-67B8E3926BB2}"/>
              </a:ext>
            </a:extLst>
          </p:cNvPr>
          <p:cNvSpPr txBox="1"/>
          <p:nvPr/>
        </p:nvSpPr>
        <p:spPr>
          <a:xfrm>
            <a:off x="9070258" y="6135329"/>
            <a:ext cx="1364476"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Overfitting?</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1362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CB3E3-8E7D-EE4B-AA22-259C3FFAF47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Joint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prediction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of</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5463688-2588-E647-9FAE-2B7E0170A808}"/>
              </a:ext>
            </a:extLst>
          </p:cNvPr>
          <p:cNvPicPr>
            <a:picLocks noChangeAspect="1"/>
          </p:cNvPicPr>
          <p:nvPr/>
        </p:nvPicPr>
        <p:blipFill>
          <a:blip r:embed="rId2"/>
          <a:stretch>
            <a:fillRect/>
          </a:stretch>
        </p:blipFill>
        <p:spPr>
          <a:xfrm>
            <a:off x="838200" y="1739900"/>
            <a:ext cx="5016500" cy="3378200"/>
          </a:xfrm>
          <a:prstGeom prst="rect">
            <a:avLst/>
          </a:prstGeom>
        </p:spPr>
      </p:pic>
      <p:pic>
        <p:nvPicPr>
          <p:cNvPr id="5" name="图片 4">
            <a:extLst>
              <a:ext uri="{FF2B5EF4-FFF2-40B4-BE49-F238E27FC236}">
                <a16:creationId xmlns:a16="http://schemas.microsoft.com/office/drawing/2014/main" id="{DF236E76-1A95-E14E-B701-5E21AC537526}"/>
              </a:ext>
            </a:extLst>
          </p:cNvPr>
          <p:cNvPicPr>
            <a:picLocks noChangeAspect="1"/>
          </p:cNvPicPr>
          <p:nvPr/>
        </p:nvPicPr>
        <p:blipFill>
          <a:blip r:embed="rId3"/>
          <a:stretch>
            <a:fillRect/>
          </a:stretch>
        </p:blipFill>
        <p:spPr>
          <a:xfrm>
            <a:off x="6096000" y="1739900"/>
            <a:ext cx="5016500" cy="3378200"/>
          </a:xfrm>
          <a:prstGeom prst="rect">
            <a:avLst/>
          </a:prstGeom>
        </p:spPr>
      </p:pic>
    </p:spTree>
    <p:extLst>
      <p:ext uri="{BB962C8B-B14F-4D97-AF65-F5344CB8AC3E}">
        <p14:creationId xmlns:p14="http://schemas.microsoft.com/office/powerpoint/2010/main" val="2518787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62B30-DEC2-4417-981F-AA3D484F1903}"/>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Assign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features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96E84488-296B-446B-BE2F-9A0D9B315323}"/>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Inspired by CRLR paper</a:t>
            </a:r>
          </a:p>
          <a:p>
            <a:r>
              <a:rPr lang="en-US" altLang="zh-CN" dirty="0">
                <a:latin typeface="Arial" panose="020B0604020202020204" pitchFamily="34" charset="0"/>
                <a:cs typeface="Arial" panose="020B0604020202020204" pitchFamily="34" charset="0"/>
              </a:rPr>
              <a:t>Assume the features of data can be split into one of the following four cases </a:t>
            </a:r>
          </a:p>
          <a:p>
            <a:pPr lvl="1"/>
            <a:r>
              <a:rPr lang="en-US" altLang="zh-CN" dirty="0">
                <a:latin typeface="Arial" panose="020B0604020202020204" pitchFamily="34" charset="0"/>
                <a:cs typeface="Arial" panose="020B0604020202020204" pitchFamily="34" charset="0"/>
              </a:rPr>
              <a:t>Only contribute to obj classification</a:t>
            </a:r>
          </a:p>
          <a:p>
            <a:pPr lvl="1"/>
            <a:r>
              <a:rPr lang="en-US" altLang="zh-CN" dirty="0">
                <a:latin typeface="Arial" panose="020B0604020202020204" pitchFamily="34" charset="0"/>
                <a:cs typeface="Arial" panose="020B0604020202020204" pitchFamily="34" charset="0"/>
              </a:rPr>
              <a:t>Only contribute to bgd classification</a:t>
            </a:r>
          </a:p>
          <a:p>
            <a:pPr lvl="1"/>
            <a:r>
              <a:rPr lang="en-US" altLang="zh-CN" dirty="0">
                <a:latin typeface="Arial" panose="020B0604020202020204" pitchFamily="34" charset="0"/>
                <a:cs typeface="Arial" panose="020B0604020202020204" pitchFamily="34" charset="0"/>
              </a:rPr>
              <a:t>Contribute to both obj and bgd classification</a:t>
            </a:r>
          </a:p>
          <a:p>
            <a:pPr lvl="1"/>
            <a:r>
              <a:rPr lang="en-US" altLang="zh-CN" dirty="0">
                <a:latin typeface="Arial" panose="020B0604020202020204" pitchFamily="34" charset="0"/>
                <a:cs typeface="Arial" panose="020B0604020202020204" pitchFamily="34" charset="0"/>
              </a:rPr>
              <a:t>Noise</a:t>
            </a:r>
          </a:p>
          <a:p>
            <a:r>
              <a:rPr lang="en-US" altLang="zh-CN" dirty="0">
                <a:latin typeface="Arial" panose="020B0604020202020204" pitchFamily="34" charset="0"/>
                <a:cs typeface="Arial" panose="020B0604020202020204" pitchFamily="34" charset="0"/>
              </a:rPr>
              <a:t>What we need to do is finding those features which contribute to obj classification</a:t>
            </a:r>
          </a:p>
          <a:p>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066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67133-B50D-4740-99C8-4817EBFBF39E}"/>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Contents</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8B0997C3-DEDF-9647-B81D-203EAE6DF36E}"/>
              </a:ext>
            </a:extLst>
          </p:cNvPr>
          <p:cNvSpPr>
            <a:spLocks noGrp="1"/>
          </p:cNvSpPr>
          <p:nvPr>
            <p:ph idx="1"/>
          </p:nvPr>
        </p:nvSpPr>
        <p:spPr/>
        <p:txBody>
          <a:bodyPr/>
          <a:lstStyle/>
          <a:p>
            <a:r>
              <a:rPr kumimoji="1" lang="en-US" altLang="zh-CN" dirty="0">
                <a:latin typeface="Arial" panose="020B0604020202020204" pitchFamily="34" charset="0"/>
                <a:cs typeface="Arial" panose="020B0604020202020204" pitchFamily="34" charset="0"/>
              </a:rPr>
              <a:t>Data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analysis</a:t>
            </a:r>
          </a:p>
          <a:p>
            <a:r>
              <a:rPr kumimoji="1" lang="en-US" altLang="zh-CN" dirty="0">
                <a:latin typeface="Arial" panose="020B0604020202020204" pitchFamily="34" charset="0"/>
                <a:cs typeface="Arial" panose="020B0604020202020204" pitchFamily="34" charset="0"/>
              </a:rPr>
              <a:t>Basic</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p>
          <a:p>
            <a:r>
              <a:rPr kumimoji="1" lang="en-US" altLang="zh-CN" dirty="0">
                <a:latin typeface="Arial" panose="020B0604020202020204" pitchFamily="34" charset="0"/>
                <a:cs typeface="Arial" panose="020B0604020202020204" pitchFamily="34" charset="0"/>
              </a:rPr>
              <a:t>Other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models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tried</a:t>
            </a:r>
          </a:p>
          <a:p>
            <a:r>
              <a:rPr kumimoji="1" lang="en-US" altLang="zh-CN" dirty="0">
                <a:latin typeface="Arial" panose="020B0604020202020204" pitchFamily="34" charset="0"/>
                <a:cs typeface="Arial" panose="020B0604020202020204" pitchFamily="34" charset="0"/>
              </a:rPr>
              <a:t>Some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thoughts</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407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1096D12-664B-4AC0-A759-2F4C12865C54}"/>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01 Sequence</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1 : keep the feature corresponding 1’s position</a:t>
            </a:r>
          </a:p>
          <a:p>
            <a:r>
              <a:rPr lang="en-US" altLang="zh-CN" dirty="0">
                <a:latin typeface="Arial" panose="020B0604020202020204" pitchFamily="34" charset="0"/>
                <a:cs typeface="Arial" panose="020B0604020202020204" pitchFamily="34" charset="0"/>
              </a:rPr>
              <a:t>0 : discard the feature corresponding to 0’s position </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011001</a:t>
            </a:r>
          </a:p>
          <a:p>
            <a:r>
              <a:rPr lang="en-US" altLang="zh-CN" dirty="0">
                <a:latin typeface="Arial" panose="020B0604020202020204" pitchFamily="34" charset="0"/>
                <a:cs typeface="Arial" panose="020B0604020202020204" pitchFamily="34" charset="0"/>
              </a:rPr>
              <a:t>Original Sample : 8 3 4 9 1 0</a:t>
            </a:r>
          </a:p>
          <a:p>
            <a:r>
              <a:rPr lang="en-US" altLang="zh-CN" dirty="0">
                <a:latin typeface="Arial" panose="020B0604020202020204" pitchFamily="34" charset="0"/>
                <a:cs typeface="Arial" panose="020B0604020202020204" pitchFamily="34" charset="0"/>
              </a:rPr>
              <a:t>New Sample : 3 4 0 </a:t>
            </a:r>
          </a:p>
        </p:txBody>
      </p:sp>
      <p:sp>
        <p:nvSpPr>
          <p:cNvPr id="5" name="标题 4">
            <a:extLst>
              <a:ext uri="{FF2B5EF4-FFF2-40B4-BE49-F238E27FC236}">
                <a16:creationId xmlns:a16="http://schemas.microsoft.com/office/drawing/2014/main" id="{C3E0BDD7-D3C5-2246-B296-64E4ED7EB738}"/>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Assign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features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endParaRPr lang="zh-CN" altLang="en-US" dirty="0"/>
          </a:p>
        </p:txBody>
      </p:sp>
    </p:spTree>
    <p:extLst>
      <p:ext uri="{BB962C8B-B14F-4D97-AF65-F5344CB8AC3E}">
        <p14:creationId xmlns:p14="http://schemas.microsoft.com/office/powerpoint/2010/main" val="81766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B49A2-1630-471A-ACE0-C226D8F23FDE}"/>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Network</a:t>
            </a:r>
            <a:endParaRPr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EE74F991-ECC8-42C2-AAEB-A31627D2EE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0529" y="1952597"/>
            <a:ext cx="6380981" cy="3449179"/>
          </a:xfrm>
        </p:spPr>
      </p:pic>
    </p:spTree>
    <p:extLst>
      <p:ext uri="{BB962C8B-B14F-4D97-AF65-F5344CB8AC3E}">
        <p14:creationId xmlns:p14="http://schemas.microsoft.com/office/powerpoint/2010/main" val="390554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BD4D-C0F7-4146-994B-A2F915F7D242}"/>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Neural Network</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1051F6C4-4B7F-4FB9-A2D9-F19EA5D8C5EB}"/>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To truncate w in range [0,1],</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we use sigmoid function</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Loss function</a:t>
            </a:r>
          </a:p>
          <a:p>
            <a:endParaRPr lang="en-US" altLang="zh-CN"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a:p>
            <a:pPr marL="0" indent="0">
              <a:buNone/>
            </a:pPr>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85BD5CBC-9E83-4343-9E54-A152E1AB6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978" y="3795536"/>
            <a:ext cx="6508044" cy="411516"/>
          </a:xfrm>
          <a:prstGeom prst="rect">
            <a:avLst/>
          </a:prstGeom>
        </p:spPr>
      </p:pic>
    </p:spTree>
    <p:extLst>
      <p:ext uri="{BB962C8B-B14F-4D97-AF65-F5344CB8AC3E}">
        <p14:creationId xmlns:p14="http://schemas.microsoft.com/office/powerpoint/2010/main" val="306920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26547-E346-490C-906A-A0231E21EDCD}"/>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Problem</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9BFC349-1495-4EF6-8C44-1945E5FA1934}"/>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Not Converge</a:t>
            </a:r>
            <a:endParaRPr lang="zh-CN" altLang="en-US" dirty="0">
              <a:latin typeface="Arial" panose="020B0604020202020204" pitchFamily="34" charset="0"/>
              <a:cs typeface="Arial" panose="020B0604020202020204" pitchFamily="34" charset="0"/>
            </a:endParaRPr>
          </a:p>
        </p:txBody>
      </p:sp>
      <p:graphicFrame>
        <p:nvGraphicFramePr>
          <p:cNvPr id="5" name="图表 4">
            <a:extLst>
              <a:ext uri="{FF2B5EF4-FFF2-40B4-BE49-F238E27FC236}">
                <a16:creationId xmlns:a16="http://schemas.microsoft.com/office/drawing/2014/main" id="{6A1E80FB-01E4-472F-87BF-88F4BCCE0B29}"/>
              </a:ext>
            </a:extLst>
          </p:cNvPr>
          <p:cNvGraphicFramePr>
            <a:graphicFrameLocks/>
          </p:cNvGraphicFramePr>
          <p:nvPr>
            <p:extLst>
              <p:ext uri="{D42A27DB-BD31-4B8C-83A1-F6EECF244321}">
                <p14:modId xmlns:p14="http://schemas.microsoft.com/office/powerpoint/2010/main" val="3098955272"/>
              </p:ext>
            </p:extLst>
          </p:nvPr>
        </p:nvGraphicFramePr>
        <p:xfrm>
          <a:off x="2693565" y="2080470"/>
          <a:ext cx="6804870" cy="38673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280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A799D-0DBC-4249-BC0E-226FB27FD3CE}"/>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Genetic Algorithm</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37783459-E843-49A2-B483-474AAF27F718}"/>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Gene : 01 sequence</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Adaptation Function : Decision Tree, 5 partition</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1000 generations,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100</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individuals per generation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079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9E97F-6339-481E-A01F-8EFB1B700E33}"/>
              </a:ext>
            </a:extLst>
          </p:cNvPr>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Problem</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508E6217-0355-4B7A-A173-0F2C4FFF6A35}"/>
              </a:ext>
            </a:extLst>
          </p:cNvPr>
          <p:cNvSpPr>
            <a:spLocks noGrp="1"/>
          </p:cNvSpPr>
          <p:nvPr>
            <p:ph idx="1"/>
          </p:nvPr>
        </p:nvSpPr>
        <p:spPr/>
        <p:txBody>
          <a:bodyPr/>
          <a:lstStyle/>
          <a:p>
            <a:r>
              <a:rPr lang="en-US" altLang="zh-CN" dirty="0">
                <a:latin typeface="Arial" panose="020B0604020202020204" pitchFamily="34" charset="0"/>
                <a:cs typeface="Arial" panose="020B0604020202020204" pitchFamily="34" charset="0"/>
              </a:rPr>
              <a:t>Converge, but too slow</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About 8 hours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Instable</a:t>
            </a:r>
          </a:p>
          <a:p>
            <a:pPr marL="0" indent="0">
              <a:buNone/>
            </a:pP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Overfit to the partition : 23.5% v.s. 15.5%</a:t>
            </a:r>
            <a:endParaRPr lang="zh-CN" altLang="en-US"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2E26402B-C8BD-491A-B9B1-53F9F43E8045}"/>
              </a:ext>
            </a:extLst>
          </p:cNvPr>
          <p:cNvPicPr>
            <a:picLocks noChangeAspect="1"/>
          </p:cNvPicPr>
          <p:nvPr/>
        </p:nvPicPr>
        <p:blipFill>
          <a:blip r:embed="rId2"/>
          <a:stretch>
            <a:fillRect/>
          </a:stretch>
        </p:blipFill>
        <p:spPr>
          <a:xfrm>
            <a:off x="5487668" y="681037"/>
            <a:ext cx="5187707" cy="4104140"/>
          </a:xfrm>
          <a:prstGeom prst="rect">
            <a:avLst/>
          </a:prstGeom>
        </p:spPr>
      </p:pic>
    </p:spTree>
    <p:extLst>
      <p:ext uri="{BB962C8B-B14F-4D97-AF65-F5344CB8AC3E}">
        <p14:creationId xmlns:p14="http://schemas.microsoft.com/office/powerpoint/2010/main" val="3622447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C291A-1738-9F49-B3AE-6E47ACF96C3C}"/>
              </a:ext>
            </a:extLst>
          </p:cNvPr>
          <p:cNvSpPr>
            <a:spLocks noGrp="1"/>
          </p:cNvSpPr>
          <p:nvPr>
            <p:ph type="title"/>
          </p:nvPr>
        </p:nvSpPr>
        <p:spPr/>
        <p:txBody>
          <a:bodyPr/>
          <a:lstStyle/>
          <a:p>
            <a:r>
              <a:rPr kumimoji="1" lang="en-US" altLang="zh-CN" dirty="0">
                <a:latin typeface="Arial" panose="020B0604020202020204" pitchFamily="34" charset="0"/>
                <a:ea typeface="CXP_4_571430" panose="02010600010101010101" pitchFamily="2" charset="-122"/>
                <a:cs typeface="Arial" panose="020B0604020202020204" pitchFamily="34" charset="0"/>
              </a:rPr>
              <a:t>Thought: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err="1">
                <a:latin typeface="Arial" panose="020B0604020202020204" pitchFamily="34" charset="0"/>
                <a:ea typeface="CXP_4_571430" panose="02010600010101010101" pitchFamily="2" charset="-122"/>
                <a:cs typeface="Arial" panose="020B0604020202020204" pitchFamily="34" charset="0"/>
              </a:rPr>
              <a:t>BoW</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made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hard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predict</a:t>
            </a:r>
            <a:endParaRPr kumimoji="1" lang="zh-CN" altLang="en-US" dirty="0">
              <a:latin typeface="Arial" panose="020B0604020202020204" pitchFamily="34" charset="0"/>
              <a:ea typeface="CXP_4_571430" panose="02010600010101010101" pitchFamily="2" charset="-122"/>
              <a:cs typeface="Arial" panose="020B0604020202020204" pitchFamily="34" charset="0"/>
            </a:endParaRPr>
          </a:p>
        </p:txBody>
      </p:sp>
      <p:sp>
        <p:nvSpPr>
          <p:cNvPr id="3" name="内容占位符 2">
            <a:extLst>
              <a:ext uri="{FF2B5EF4-FFF2-40B4-BE49-F238E27FC236}">
                <a16:creationId xmlns:a16="http://schemas.microsoft.com/office/drawing/2014/main" id="{9043294C-1CEA-0F47-AEAA-DF3FDF7F41C8}"/>
              </a:ext>
            </a:extLst>
          </p:cNvPr>
          <p:cNvSpPr>
            <a:spLocks noGrp="1"/>
          </p:cNvSpPr>
          <p:nvPr>
            <p:ph idx="1"/>
          </p:nvPr>
        </p:nvSpPr>
        <p:spPr>
          <a:xfrm>
            <a:off x="838200" y="1825624"/>
            <a:ext cx="10515600" cy="5032375"/>
          </a:xfrm>
        </p:spPr>
        <p:txBody>
          <a:bodyPr/>
          <a:lstStyle/>
          <a:p>
            <a:r>
              <a:rPr kumimoji="1" lang="en-US" altLang="zh-CN" dirty="0" err="1">
                <a:latin typeface="Arial" panose="020B0604020202020204" pitchFamily="34" charset="0"/>
                <a:ea typeface="CXP_4_571430" panose="02010600010101010101" pitchFamily="2" charset="-122"/>
                <a:cs typeface="Arial" panose="020B0604020202020204" pitchFamily="34" charset="0"/>
              </a:rPr>
              <a:t>BoW</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features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and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model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features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(another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dataset)</a:t>
            </a:r>
          </a:p>
          <a:p>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endParaRPr kumimoji="1" lang="zh-CN" altLang="en-US" dirty="0">
              <a:latin typeface="Arial" panose="020B0604020202020204" pitchFamily="34" charset="0"/>
              <a:ea typeface="CXP_4_571430" panose="0201060001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90611674-E2CE-DA45-9985-95EA97E2AB59}"/>
              </a:ext>
            </a:extLst>
          </p:cNvPr>
          <p:cNvPicPr>
            <a:picLocks noChangeAspect="1"/>
          </p:cNvPicPr>
          <p:nvPr/>
        </p:nvPicPr>
        <p:blipFill>
          <a:blip r:embed="rId2"/>
          <a:stretch>
            <a:fillRect/>
          </a:stretch>
        </p:blipFill>
        <p:spPr>
          <a:xfrm>
            <a:off x="0" y="2367261"/>
            <a:ext cx="2689737" cy="2123477"/>
          </a:xfrm>
          <a:prstGeom prst="rect">
            <a:avLst/>
          </a:prstGeom>
        </p:spPr>
      </p:pic>
      <p:pic>
        <p:nvPicPr>
          <p:cNvPr id="7" name="图片 6">
            <a:extLst>
              <a:ext uri="{FF2B5EF4-FFF2-40B4-BE49-F238E27FC236}">
                <a16:creationId xmlns:a16="http://schemas.microsoft.com/office/drawing/2014/main" id="{D93E17F8-BFC9-E147-8866-65EEC1FDB4E5}"/>
              </a:ext>
            </a:extLst>
          </p:cNvPr>
          <p:cNvPicPr>
            <a:picLocks noChangeAspect="1"/>
          </p:cNvPicPr>
          <p:nvPr/>
        </p:nvPicPr>
        <p:blipFill>
          <a:blip r:embed="rId3"/>
          <a:stretch>
            <a:fillRect/>
          </a:stretch>
        </p:blipFill>
        <p:spPr>
          <a:xfrm>
            <a:off x="2826774" y="2367261"/>
            <a:ext cx="9365226" cy="2227037"/>
          </a:xfrm>
          <a:prstGeom prst="rect">
            <a:avLst/>
          </a:prstGeom>
        </p:spPr>
      </p:pic>
    </p:spTree>
    <p:extLst>
      <p:ext uri="{BB962C8B-B14F-4D97-AF65-F5344CB8AC3E}">
        <p14:creationId xmlns:p14="http://schemas.microsoft.com/office/powerpoint/2010/main" val="194456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F5ED5-80FF-4E4E-8ED6-5EAB8300D57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Confounder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removal</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feature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A9E2D046-186C-8743-92B4-A7DC064A0BA5}"/>
              </a:ext>
            </a:extLst>
          </p:cNvPr>
          <p:cNvSpPr>
            <a:spLocks noGrp="1"/>
          </p:cNvSpPr>
          <p:nvPr>
            <p:ph idx="1"/>
          </p:nvPr>
        </p:nvSpPr>
        <p:spPr/>
        <p:txBody>
          <a:bodyPr/>
          <a:lstStyle/>
          <a:p>
            <a:r>
              <a:rPr kumimoji="1" lang="en-US" altLang="zh-CN" dirty="0">
                <a:latin typeface="Arial" panose="020B0604020202020204" pitchFamily="34" charset="0"/>
                <a:ea typeface="CXP_4_571430" panose="02010600010101010101" pitchFamily="2" charset="-122"/>
                <a:cs typeface="Arial" panose="020B0604020202020204" pitchFamily="34" charset="0"/>
              </a:rPr>
              <a:t>Sample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reweighting,</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feature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selection,</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confounder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removal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not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work</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well</a:t>
            </a:r>
          </a:p>
          <a:p>
            <a:r>
              <a:rPr kumimoji="1" lang="en-US" altLang="zh-CN" dirty="0">
                <a:latin typeface="Arial" panose="020B0604020202020204" pitchFamily="34" charset="0"/>
                <a:ea typeface="CXP_4_571430" panose="02010600010101010101" pitchFamily="2" charset="-122"/>
                <a:cs typeface="Arial" panose="020B0604020202020204" pitchFamily="34" charset="0"/>
              </a:rPr>
              <a:t>It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more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like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a</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feature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selection</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problem</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rather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than</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confounder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removal?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endParaRPr kumimoji="1" lang="en-US" altLang="zh-CN" dirty="0">
              <a:latin typeface="Arial" panose="020B0604020202020204" pitchFamily="34" charset="0"/>
              <a:ea typeface="CXP_4_571430" panose="02010600010101010101" pitchFamily="2" charset="-122"/>
              <a:cs typeface="Arial" panose="020B0604020202020204" pitchFamily="34" charset="0"/>
            </a:endParaRPr>
          </a:p>
          <a:p>
            <a:pPr lvl="1"/>
            <a:r>
              <a:rPr kumimoji="1" lang="en-US" altLang="zh-CN" dirty="0">
                <a:latin typeface="Arial" panose="020B0604020202020204" pitchFamily="34" charset="0"/>
                <a:ea typeface="CXP_4_571430" panose="02010600010101010101" pitchFamily="2" charset="-122"/>
                <a:cs typeface="Arial" panose="020B0604020202020204" pitchFamily="34" charset="0"/>
              </a:rPr>
              <a:t>It’s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hard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remove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confounders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if</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we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not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provide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“treatment”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or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“batch</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info”</a:t>
            </a:r>
          </a:p>
          <a:p>
            <a:pPr lvl="1"/>
            <a:r>
              <a:rPr kumimoji="1" lang="en-US" altLang="zh-CN" dirty="0">
                <a:latin typeface="Arial" panose="020B0604020202020204" pitchFamily="34" charset="0"/>
                <a:ea typeface="CXP_4_571430" panose="02010600010101010101" pitchFamily="2" charset="-122"/>
                <a:cs typeface="Arial" panose="020B0604020202020204" pitchFamily="34" charset="0"/>
              </a:rPr>
              <a:t>“Confounders”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may</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be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useful.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It’s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hard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tell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if</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the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model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use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obj</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info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or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err="1">
                <a:latin typeface="Arial" panose="020B0604020202020204" pitchFamily="34" charset="0"/>
                <a:ea typeface="CXP_4_571430" panose="02010600010101010101" pitchFamily="2" charset="-122"/>
                <a:cs typeface="Arial" panose="020B0604020202020204" pitchFamily="34" charset="0"/>
              </a:rPr>
              <a:t>bkg</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info,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it’s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hard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quantify</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the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removal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effect.</a:t>
            </a:r>
          </a:p>
          <a:p>
            <a:r>
              <a:rPr kumimoji="1" lang="en-US" altLang="zh-CN" dirty="0">
                <a:latin typeface="Arial" panose="020B0604020202020204" pitchFamily="34" charset="0"/>
                <a:ea typeface="CXP_4_571430" panose="02010600010101010101" pitchFamily="2" charset="-122"/>
                <a:cs typeface="Arial" panose="020B0604020202020204" pitchFamily="34" charset="0"/>
              </a:rPr>
              <a:t>We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may</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need</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a</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model</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select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different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features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for</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different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sample,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but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the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sample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size</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is</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not</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enough</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to</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train</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a</a:t>
            </a:r>
            <a:r>
              <a:rPr kumimoji="1" lang="zh-CN" altLang="en-US" dirty="0">
                <a:latin typeface="Arial" panose="020B0604020202020204" pitchFamily="34" charset="0"/>
                <a:ea typeface="CXP_4_571430" panose="02010600010101010101" pitchFamily="2" charset="-122"/>
                <a:cs typeface="Arial" panose="020B0604020202020204" pitchFamily="34" charset="0"/>
              </a:rPr>
              <a:t> </a:t>
            </a:r>
            <a:r>
              <a:rPr kumimoji="1" lang="en-US" altLang="zh-CN" dirty="0">
                <a:latin typeface="Arial" panose="020B0604020202020204" pitchFamily="34" charset="0"/>
                <a:ea typeface="CXP_4_571430" panose="02010600010101010101" pitchFamily="2" charset="-122"/>
                <a:cs typeface="Arial" panose="020B0604020202020204" pitchFamily="34" charset="0"/>
              </a:rPr>
              <a:t>model</a:t>
            </a:r>
          </a:p>
          <a:p>
            <a:endParaRPr kumimoji="1" lang="zh-CN" altLang="en-US" dirty="0"/>
          </a:p>
        </p:txBody>
      </p:sp>
    </p:spTree>
    <p:extLst>
      <p:ext uri="{BB962C8B-B14F-4D97-AF65-F5344CB8AC3E}">
        <p14:creationId xmlns:p14="http://schemas.microsoft.com/office/powerpoint/2010/main" val="3170775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0350D-5B5C-A540-8835-7DD384555714}"/>
              </a:ext>
            </a:extLst>
          </p:cNvPr>
          <p:cNvSpPr>
            <a:spLocks noGrp="1"/>
          </p:cNvSpPr>
          <p:nvPr>
            <p:ph type="title"/>
          </p:nvPr>
        </p:nvSpPr>
        <p:spPr>
          <a:xfrm>
            <a:off x="1015181" y="2518389"/>
            <a:ext cx="10515600" cy="1325563"/>
          </a:xfrm>
        </p:spPr>
        <p:txBody>
          <a:bodyPr/>
          <a:lstStyle/>
          <a:p>
            <a:pPr algn="ctr"/>
            <a:r>
              <a:rPr kumimoji="1" lang="en-US" altLang="zh-CN" dirty="0">
                <a:latin typeface="Arial" panose="020B0604020202020204" pitchFamily="34" charset="0"/>
                <a:cs typeface="Arial" panose="020B0604020202020204" pitchFamily="34" charset="0"/>
              </a:rPr>
              <a:t>THANK</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YOU!</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2786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00C31-F1C1-3048-93CF-4AD48ECC63F7}"/>
              </a:ext>
            </a:extLst>
          </p:cNvPr>
          <p:cNvSpPr>
            <a:spLocks noGrp="1"/>
          </p:cNvSpPr>
          <p:nvPr>
            <p:ph type="title"/>
          </p:nvPr>
        </p:nvSpPr>
        <p:spPr>
          <a:xfrm>
            <a:off x="587477" y="164360"/>
            <a:ext cx="10515600" cy="1325563"/>
          </a:xfrm>
        </p:spPr>
        <p:txBody>
          <a:bodyPr/>
          <a:lstStyle/>
          <a:p>
            <a:r>
              <a:rPr kumimoji="1" lang="en-US" altLang="zh-CN" dirty="0">
                <a:latin typeface="Arial" panose="020B0604020202020204" pitchFamily="34" charset="0"/>
                <a:cs typeface="Arial" panose="020B0604020202020204" pitchFamily="34" charset="0"/>
              </a:rPr>
              <a:t>Visualize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and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2E51F19E-39D0-A941-A271-611D8EA322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894AA63-D6AB-8F40-9363-EF2979983613}"/>
              </a:ext>
            </a:extLst>
          </p:cNvPr>
          <p:cNvPicPr>
            <a:picLocks noChangeAspect="1"/>
          </p:cNvPicPr>
          <p:nvPr/>
        </p:nvPicPr>
        <p:blipFill>
          <a:blip r:embed="rId2"/>
          <a:stretch>
            <a:fillRect/>
          </a:stretch>
        </p:blipFill>
        <p:spPr>
          <a:xfrm>
            <a:off x="0" y="1494236"/>
            <a:ext cx="12192000" cy="5014116"/>
          </a:xfrm>
          <a:prstGeom prst="rect">
            <a:avLst/>
          </a:prstGeom>
        </p:spPr>
      </p:pic>
    </p:spTree>
    <p:extLst>
      <p:ext uri="{BB962C8B-B14F-4D97-AF65-F5344CB8AC3E}">
        <p14:creationId xmlns:p14="http://schemas.microsoft.com/office/powerpoint/2010/main" val="338283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F6682-47DD-E443-81EE-0CD264968B7D}"/>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Visualize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Sample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distribution</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F968DB8-3FB4-C44F-AB83-435172E7A1DE}"/>
              </a:ext>
            </a:extLst>
          </p:cNvPr>
          <p:cNvPicPr>
            <a:picLocks noChangeAspect="1"/>
          </p:cNvPicPr>
          <p:nvPr/>
        </p:nvPicPr>
        <p:blipFill>
          <a:blip r:embed="rId3"/>
          <a:stretch>
            <a:fillRect/>
          </a:stretch>
        </p:blipFill>
        <p:spPr>
          <a:xfrm>
            <a:off x="648929" y="1690688"/>
            <a:ext cx="5235677" cy="5200121"/>
          </a:xfrm>
          <a:prstGeom prst="rect">
            <a:avLst/>
          </a:prstGeom>
        </p:spPr>
      </p:pic>
      <p:sp>
        <p:nvSpPr>
          <p:cNvPr id="5" name="文本框 4">
            <a:extLst>
              <a:ext uri="{FF2B5EF4-FFF2-40B4-BE49-F238E27FC236}">
                <a16:creationId xmlns:a16="http://schemas.microsoft.com/office/drawing/2014/main" id="{1BF661C1-9A04-A54A-85CC-E747ABC3BA47}"/>
              </a:ext>
            </a:extLst>
          </p:cNvPr>
          <p:cNvSpPr txBox="1"/>
          <p:nvPr/>
        </p:nvSpPr>
        <p:spPr>
          <a:xfrm>
            <a:off x="6199239" y="1517786"/>
            <a:ext cx="1992918"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UCA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score: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0.157</a:t>
            </a:r>
            <a:endParaRPr kumimoji="1"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FD1F7DA0-05DB-C143-884C-79E342A9AC8F}"/>
              </a:ext>
            </a:extLst>
          </p:cNvPr>
          <p:cNvPicPr>
            <a:picLocks noChangeAspect="1"/>
          </p:cNvPicPr>
          <p:nvPr/>
        </p:nvPicPr>
        <p:blipFill rotWithShape="1">
          <a:blip r:embed="rId4">
            <a:extLst>
              <a:ext uri="{28A0092B-C50C-407E-A947-70E740481C1C}">
                <a14:useLocalDpi xmlns:a14="http://schemas.microsoft.com/office/drawing/2010/main" val="0"/>
              </a:ext>
            </a:extLst>
          </a:blip>
          <a:srcRect t="4266"/>
          <a:stretch/>
        </p:blipFill>
        <p:spPr>
          <a:xfrm>
            <a:off x="5985948" y="2030849"/>
            <a:ext cx="5123369" cy="3093429"/>
          </a:xfrm>
          <a:prstGeom prst="rect">
            <a:avLst/>
          </a:prstGeom>
        </p:spPr>
      </p:pic>
      <p:sp>
        <p:nvSpPr>
          <p:cNvPr id="3" name="文本框 2">
            <a:extLst>
              <a:ext uri="{FF2B5EF4-FFF2-40B4-BE49-F238E27FC236}">
                <a16:creationId xmlns:a16="http://schemas.microsoft.com/office/drawing/2014/main" id="{A0FBDD8C-5331-F845-B285-CC23F7715427}"/>
              </a:ext>
            </a:extLst>
          </p:cNvPr>
          <p:cNvSpPr txBox="1"/>
          <p:nvPr/>
        </p:nvSpPr>
        <p:spPr>
          <a:xfrm>
            <a:off x="6432701" y="5141273"/>
            <a:ext cx="4121641" cy="646331"/>
          </a:xfrm>
          <a:prstGeom prst="rect">
            <a:avLst/>
          </a:prstGeom>
          <a:noFill/>
        </p:spPr>
        <p:txBody>
          <a:bodyPr wrap="none" rtlCol="0">
            <a:spAutoFit/>
          </a:bodyPr>
          <a:lstStyle/>
          <a:p>
            <a:r>
              <a:rPr kumimoji="1" lang="en-US" altLang="zh-CN">
                <a:latin typeface="Arial" panose="020B0604020202020204" pitchFamily="34" charset="0"/>
                <a:cs typeface="Arial" panose="020B0604020202020204" pitchFamily="34" charset="0"/>
              </a:rPr>
              <a:t>1-mKNN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score: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0.96</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(samples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not</a:t>
            </a:r>
            <a:r>
              <a:rPr kumimoji="1" lang="zh-CN" altLang="en-US" dirty="0">
                <a:latin typeface="Arial" panose="020B0604020202020204" pitchFamily="34" charset="0"/>
                <a:cs typeface="Arial" panose="020B0604020202020204" pitchFamily="34" charset="0"/>
              </a:rPr>
              <a:t> </a:t>
            </a:r>
            <a:endParaRPr kumimoji="1" lang="en-US" altLang="zh-CN" dirty="0">
              <a:latin typeface="Arial" panose="020B0604020202020204" pitchFamily="34" charset="0"/>
              <a:cs typeface="Arial" panose="020B0604020202020204" pitchFamily="34" charset="0"/>
            </a:endParaRPr>
          </a:p>
          <a:p>
            <a:r>
              <a:rPr kumimoji="1" lang="en-US" altLang="zh-CN" dirty="0">
                <a:latin typeface="Arial" panose="020B0604020202020204" pitchFamily="34" charset="0"/>
                <a:cs typeface="Arial" panose="020B0604020202020204" pitchFamily="34" charset="0"/>
              </a:rPr>
              <a:t>clustered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according</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context)</a:t>
            </a:r>
            <a:endParaRPr kumimoji="1"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CC670369-2268-434A-B535-7F51E3305E1A}"/>
              </a:ext>
            </a:extLst>
          </p:cNvPr>
          <p:cNvPicPr>
            <a:picLocks noChangeAspect="1"/>
          </p:cNvPicPr>
          <p:nvPr/>
        </p:nvPicPr>
        <p:blipFill>
          <a:blip r:embed="rId5"/>
          <a:stretch>
            <a:fillRect/>
          </a:stretch>
        </p:blipFill>
        <p:spPr>
          <a:xfrm>
            <a:off x="7021758" y="5787604"/>
            <a:ext cx="3327400" cy="939800"/>
          </a:xfrm>
          <a:prstGeom prst="rect">
            <a:avLst/>
          </a:prstGeom>
        </p:spPr>
      </p:pic>
    </p:spTree>
    <p:extLst>
      <p:ext uri="{BB962C8B-B14F-4D97-AF65-F5344CB8AC3E}">
        <p14:creationId xmlns:p14="http://schemas.microsoft.com/office/powerpoint/2010/main" val="308698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1FF9C-DA0F-9541-97BF-1DD67F426EE2}"/>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No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significant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feature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or</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sample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correlation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patterns</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C3AAE2B6-DB18-FA4C-A0DD-0DD716C9C98A}"/>
              </a:ext>
            </a:extLst>
          </p:cNvPr>
          <p:cNvPicPr>
            <a:picLocks noChangeAspect="1"/>
          </p:cNvPicPr>
          <p:nvPr/>
        </p:nvPicPr>
        <p:blipFill>
          <a:blip r:embed="rId2"/>
          <a:stretch>
            <a:fillRect/>
          </a:stretch>
        </p:blipFill>
        <p:spPr>
          <a:xfrm>
            <a:off x="838200" y="1825625"/>
            <a:ext cx="4633452" cy="4691578"/>
          </a:xfrm>
          <a:prstGeom prst="rect">
            <a:avLst/>
          </a:prstGeom>
        </p:spPr>
      </p:pic>
      <p:pic>
        <p:nvPicPr>
          <p:cNvPr id="5" name="图片 4">
            <a:extLst>
              <a:ext uri="{FF2B5EF4-FFF2-40B4-BE49-F238E27FC236}">
                <a16:creationId xmlns:a16="http://schemas.microsoft.com/office/drawing/2014/main" id="{6E59B06D-AFBD-6240-85FA-BA6E0610B8A8}"/>
              </a:ext>
            </a:extLst>
          </p:cNvPr>
          <p:cNvPicPr>
            <a:picLocks noChangeAspect="1"/>
          </p:cNvPicPr>
          <p:nvPr/>
        </p:nvPicPr>
        <p:blipFill>
          <a:blip r:embed="rId3"/>
          <a:stretch>
            <a:fillRect/>
          </a:stretch>
        </p:blipFill>
        <p:spPr>
          <a:xfrm>
            <a:off x="5686893" y="1415844"/>
            <a:ext cx="5162117" cy="5442155"/>
          </a:xfrm>
          <a:prstGeom prst="rect">
            <a:avLst/>
          </a:prstGeom>
        </p:spPr>
      </p:pic>
    </p:spTree>
    <p:extLst>
      <p:ext uri="{BB962C8B-B14F-4D97-AF65-F5344CB8AC3E}">
        <p14:creationId xmlns:p14="http://schemas.microsoft.com/office/powerpoint/2010/main" val="402437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A6FD75F0-41D8-3549-A0F2-E043DC4B0DEE}"/>
              </a:ext>
            </a:extLst>
          </p:cNvPr>
          <p:cNvPicPr>
            <a:picLocks noGrp="1" noChangeAspect="1"/>
          </p:cNvPicPr>
          <p:nvPr>
            <p:ph idx="1"/>
          </p:nvPr>
        </p:nvPicPr>
        <p:blipFill>
          <a:blip r:embed="rId3"/>
          <a:stretch>
            <a:fillRect/>
          </a:stretch>
        </p:blipFill>
        <p:spPr>
          <a:xfrm>
            <a:off x="3552207" y="142586"/>
            <a:ext cx="8639793" cy="6715414"/>
          </a:xfrm>
        </p:spPr>
      </p:pic>
      <p:sp>
        <p:nvSpPr>
          <p:cNvPr id="11" name="文本框 10">
            <a:extLst>
              <a:ext uri="{FF2B5EF4-FFF2-40B4-BE49-F238E27FC236}">
                <a16:creationId xmlns:a16="http://schemas.microsoft.com/office/drawing/2014/main" id="{A8AC0252-B23B-E141-A9B7-ADDD430A9D88}"/>
              </a:ext>
            </a:extLst>
          </p:cNvPr>
          <p:cNvSpPr txBox="1"/>
          <p:nvPr/>
        </p:nvSpPr>
        <p:spPr>
          <a:xfrm>
            <a:off x="0" y="412955"/>
            <a:ext cx="3571812" cy="461665"/>
          </a:xfrm>
          <a:prstGeom prst="rect">
            <a:avLst/>
          </a:prstGeom>
          <a:noFill/>
        </p:spPr>
        <p:txBody>
          <a:bodyPr wrap="none" rtlCol="0">
            <a:spAutoFit/>
          </a:bodyPr>
          <a:lstStyle/>
          <a:p>
            <a:r>
              <a:rPr kumimoji="1" lang="en-US" altLang="zh-CN" sz="2400" dirty="0">
                <a:latin typeface="Arial" panose="020B0604020202020204" pitchFamily="34" charset="0"/>
                <a:cs typeface="Arial" panose="020B0604020202020204" pitchFamily="34" charset="0"/>
              </a:rPr>
              <a:t>SURF</a:t>
            </a:r>
            <a:r>
              <a:rPr kumimoji="1" lang="zh-CN" altLang="en-US" sz="2400" dirty="0">
                <a:latin typeface="Arial" panose="020B0604020202020204" pitchFamily="34" charset="0"/>
                <a:cs typeface="Arial" panose="020B0604020202020204" pitchFamily="34" charset="0"/>
              </a:rPr>
              <a:t> </a:t>
            </a:r>
            <a:r>
              <a:rPr kumimoji="1" lang="en-US" altLang="zh-CN" sz="2400" dirty="0">
                <a:latin typeface="Arial" panose="020B0604020202020204" pitchFamily="34" charset="0"/>
                <a:cs typeface="Arial" panose="020B0604020202020204" pitchFamily="34" charset="0"/>
              </a:rPr>
              <a:t>extracted</a:t>
            </a:r>
            <a:r>
              <a:rPr kumimoji="1" lang="zh-CN" altLang="en-US" sz="2400" dirty="0">
                <a:latin typeface="Arial" panose="020B0604020202020204" pitchFamily="34" charset="0"/>
                <a:cs typeface="Arial" panose="020B0604020202020204" pitchFamily="34" charset="0"/>
              </a:rPr>
              <a:t> </a:t>
            </a:r>
            <a:r>
              <a:rPr kumimoji="1" lang="en-US" altLang="zh-CN" sz="2400" dirty="0">
                <a:latin typeface="Arial" panose="020B0604020202020204" pitchFamily="34" charset="0"/>
                <a:cs typeface="Arial" panose="020B0604020202020204" pitchFamily="34" charset="0"/>
              </a:rPr>
              <a:t>features</a:t>
            </a:r>
            <a:endParaRPr kumimoji="1"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748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2B123-150B-E248-86CA-23B5F171A4B3}"/>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Basic</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763BC996-69C7-D04C-9089-6C95B9249953}"/>
              </a:ext>
            </a:extLst>
          </p:cNvPr>
          <p:cNvPicPr>
            <a:picLocks noChangeAspect="1"/>
          </p:cNvPicPr>
          <p:nvPr/>
        </p:nvPicPr>
        <p:blipFill>
          <a:blip r:embed="rId3"/>
          <a:stretch>
            <a:fillRect/>
          </a:stretch>
        </p:blipFill>
        <p:spPr>
          <a:xfrm>
            <a:off x="0" y="2094532"/>
            <a:ext cx="5834178" cy="3948461"/>
          </a:xfrm>
          <a:prstGeom prst="rect">
            <a:avLst/>
          </a:prstGeom>
        </p:spPr>
      </p:pic>
      <p:pic>
        <p:nvPicPr>
          <p:cNvPr id="8" name="图片 7">
            <a:extLst>
              <a:ext uri="{FF2B5EF4-FFF2-40B4-BE49-F238E27FC236}">
                <a16:creationId xmlns:a16="http://schemas.microsoft.com/office/drawing/2014/main" id="{88A01B9C-AF5C-124D-BC95-2AB75BA88C53}"/>
              </a:ext>
            </a:extLst>
          </p:cNvPr>
          <p:cNvPicPr>
            <a:picLocks noChangeAspect="1"/>
          </p:cNvPicPr>
          <p:nvPr/>
        </p:nvPicPr>
        <p:blipFill>
          <a:blip r:embed="rId4"/>
          <a:stretch>
            <a:fillRect/>
          </a:stretch>
        </p:blipFill>
        <p:spPr>
          <a:xfrm>
            <a:off x="6096000" y="2385393"/>
            <a:ext cx="6096000" cy="3657600"/>
          </a:xfrm>
          <a:prstGeom prst="rect">
            <a:avLst/>
          </a:prstGeom>
        </p:spPr>
      </p:pic>
      <p:sp>
        <p:nvSpPr>
          <p:cNvPr id="9" name="文本框 8">
            <a:extLst>
              <a:ext uri="{FF2B5EF4-FFF2-40B4-BE49-F238E27FC236}">
                <a16:creationId xmlns:a16="http://schemas.microsoft.com/office/drawing/2014/main" id="{FD683FCC-56DC-3344-8C5E-DCACDF7B34F2}"/>
              </a:ext>
            </a:extLst>
          </p:cNvPr>
          <p:cNvSpPr txBox="1"/>
          <p:nvPr/>
        </p:nvSpPr>
        <p:spPr>
          <a:xfrm>
            <a:off x="7654413" y="1932039"/>
            <a:ext cx="2877711" cy="369332"/>
          </a:xfrm>
          <a:prstGeom prst="rect">
            <a:avLst/>
          </a:prstGeom>
          <a:noFill/>
        </p:spPr>
        <p:txBody>
          <a:bodyPr wrap="none" rtlCol="0">
            <a:spAutoFit/>
          </a:bodyPr>
          <a:lstStyle/>
          <a:p>
            <a:r>
              <a:rPr kumimoji="1" lang="en-US" altLang="zh-CN" dirty="0">
                <a:latin typeface="Arial" panose="020B0604020202020204" pitchFamily="34" charset="0"/>
                <a:cs typeface="Arial" panose="020B0604020202020204" pitchFamily="34" charset="0"/>
              </a:rPr>
              <a:t>5-fold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results</a:t>
            </a:r>
            <a:endParaRPr kumimoji="1"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E2902223-A4FC-1B40-AE15-95DABB18C0E0}"/>
              </a:ext>
            </a:extLst>
          </p:cNvPr>
          <p:cNvSpPr txBox="1"/>
          <p:nvPr/>
        </p:nvSpPr>
        <p:spPr>
          <a:xfrm>
            <a:off x="7204907" y="6308209"/>
            <a:ext cx="4148893" cy="369332"/>
          </a:xfrm>
          <a:prstGeom prst="rect">
            <a:avLst/>
          </a:prstGeom>
          <a:noFill/>
        </p:spPr>
        <p:txBody>
          <a:bodyPr wrap="none" rtlCol="0">
            <a:spAutoFit/>
          </a:bodyPr>
          <a:lstStyle/>
          <a:p>
            <a:r>
              <a:rPr kumimoji="1" lang="en-US" altLang="zh-CN" dirty="0"/>
              <a:t>6</a:t>
            </a:r>
            <a:r>
              <a:rPr kumimoji="1" lang="zh-CN" altLang="en-US" dirty="0"/>
              <a:t> </a:t>
            </a:r>
            <a:r>
              <a:rPr kumimoji="1" lang="en-US" altLang="zh-CN" dirty="0"/>
              <a:t>contexts</a:t>
            </a:r>
            <a:r>
              <a:rPr kumimoji="1" lang="zh-CN" altLang="en-US" dirty="0"/>
              <a:t> </a:t>
            </a:r>
            <a:r>
              <a:rPr kumimoji="1" lang="en-US" altLang="zh-CN" dirty="0"/>
              <a:t>for</a:t>
            </a:r>
            <a:r>
              <a:rPr kumimoji="1" lang="zh-CN" altLang="en-US" dirty="0"/>
              <a:t> </a:t>
            </a:r>
            <a:r>
              <a:rPr kumimoji="1" lang="en-US" altLang="zh-CN" dirty="0"/>
              <a:t>training,</a:t>
            </a:r>
            <a:r>
              <a:rPr kumimoji="1" lang="zh-CN" altLang="en-US" dirty="0"/>
              <a:t> </a:t>
            </a:r>
            <a:r>
              <a:rPr kumimoji="1" lang="en-US" altLang="zh-CN" dirty="0"/>
              <a:t>1</a:t>
            </a:r>
            <a:r>
              <a:rPr kumimoji="1" lang="zh-CN" altLang="en-US" dirty="0"/>
              <a:t> </a:t>
            </a:r>
            <a:r>
              <a:rPr kumimoji="1" lang="en-US" altLang="zh-CN" dirty="0"/>
              <a:t>context</a:t>
            </a:r>
            <a:r>
              <a:rPr kumimoji="1" lang="zh-CN" altLang="en-US" dirty="0"/>
              <a:t> </a:t>
            </a:r>
            <a:r>
              <a:rPr kumimoji="1" lang="en-US" altLang="zh-CN" dirty="0"/>
              <a:t>for</a:t>
            </a:r>
            <a:r>
              <a:rPr kumimoji="1" lang="zh-CN" altLang="en-US" dirty="0"/>
              <a:t> </a:t>
            </a:r>
            <a:r>
              <a:rPr kumimoji="1" lang="en-US" altLang="zh-CN" dirty="0"/>
              <a:t>test</a:t>
            </a:r>
            <a:endParaRPr kumimoji="1" lang="zh-CN" altLang="en-US" dirty="0"/>
          </a:p>
        </p:txBody>
      </p:sp>
    </p:spTree>
    <p:extLst>
      <p:ext uri="{BB962C8B-B14F-4D97-AF65-F5344CB8AC3E}">
        <p14:creationId xmlns:p14="http://schemas.microsoft.com/office/powerpoint/2010/main" val="116007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98564-3F4C-4747-BD9A-4AD6F70E7582}"/>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Summary</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of</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basic</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classification</a:t>
            </a:r>
            <a:endParaRPr kumimoji="1" lang="zh-CN" altLang="en-US" dirty="0">
              <a:latin typeface="Arial" panose="020B0604020202020204" pitchFamily="34" charset="0"/>
              <a:cs typeface="Arial" panose="020B0604020202020204" pitchFamily="34" charset="0"/>
            </a:endParaRPr>
          </a:p>
        </p:txBody>
      </p:sp>
      <p:pic>
        <p:nvPicPr>
          <p:cNvPr id="5" name="内容占位符 4">
            <a:extLst>
              <a:ext uri="{FF2B5EF4-FFF2-40B4-BE49-F238E27FC236}">
                <a16:creationId xmlns:a16="http://schemas.microsoft.com/office/drawing/2014/main" id="{E81C50A3-B834-904B-A359-EC02F4AD0817}"/>
              </a:ext>
            </a:extLst>
          </p:cNvPr>
          <p:cNvPicPr>
            <a:picLocks noGrp="1" noChangeAspect="1"/>
          </p:cNvPicPr>
          <p:nvPr>
            <p:ph idx="1"/>
          </p:nvPr>
        </p:nvPicPr>
        <p:blipFill>
          <a:blip r:embed="rId3"/>
          <a:stretch>
            <a:fillRect/>
          </a:stretch>
        </p:blipFill>
        <p:spPr>
          <a:xfrm>
            <a:off x="5329084" y="1764770"/>
            <a:ext cx="4021394" cy="5093229"/>
          </a:xfrm>
        </p:spPr>
      </p:pic>
      <p:pic>
        <p:nvPicPr>
          <p:cNvPr id="7" name="图片 6">
            <a:extLst>
              <a:ext uri="{FF2B5EF4-FFF2-40B4-BE49-F238E27FC236}">
                <a16:creationId xmlns:a16="http://schemas.microsoft.com/office/drawing/2014/main" id="{CE183C4B-D1BB-A042-883B-3859EDE4FA2C}"/>
              </a:ext>
            </a:extLst>
          </p:cNvPr>
          <p:cNvPicPr>
            <a:picLocks noChangeAspect="1"/>
          </p:cNvPicPr>
          <p:nvPr/>
        </p:nvPicPr>
        <p:blipFill>
          <a:blip r:embed="rId4"/>
          <a:stretch>
            <a:fillRect/>
          </a:stretch>
        </p:blipFill>
        <p:spPr>
          <a:xfrm>
            <a:off x="838200" y="1764770"/>
            <a:ext cx="3843073" cy="5079410"/>
          </a:xfrm>
          <a:prstGeom prst="rect">
            <a:avLst/>
          </a:prstGeom>
        </p:spPr>
      </p:pic>
      <p:sp>
        <p:nvSpPr>
          <p:cNvPr id="8" name="文本框 7">
            <a:extLst>
              <a:ext uri="{FF2B5EF4-FFF2-40B4-BE49-F238E27FC236}">
                <a16:creationId xmlns:a16="http://schemas.microsoft.com/office/drawing/2014/main" id="{26300E57-6E0E-AB40-8CEC-3C80E5FF3ECF}"/>
              </a:ext>
            </a:extLst>
          </p:cNvPr>
          <p:cNvSpPr txBox="1"/>
          <p:nvPr/>
        </p:nvSpPr>
        <p:spPr>
          <a:xfrm>
            <a:off x="9569246" y="2566219"/>
            <a:ext cx="1784554" cy="646331"/>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Some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are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hard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to</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predict</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2818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E12DF-61DD-304C-B5B5-B5DDBCD93850}"/>
              </a:ext>
            </a:extLst>
          </p:cNvPr>
          <p:cNvSpPr>
            <a:spLocks noGrp="1"/>
          </p:cNvSpPr>
          <p:nvPr>
            <p:ph type="title"/>
          </p:nvPr>
        </p:nvSpPr>
        <p:spPr/>
        <p:txBody>
          <a:bodyPr/>
          <a:lstStyle/>
          <a:p>
            <a:r>
              <a:rPr kumimoji="1" lang="en-US" altLang="zh-CN" dirty="0">
                <a:latin typeface="Arial" panose="020B0604020202020204" pitchFamily="34" charset="0"/>
                <a:cs typeface="Arial" panose="020B0604020202020204" pitchFamily="34" charset="0"/>
              </a:rPr>
              <a:t>Average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accuracy</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of</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some</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basic</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classifiers</a:t>
            </a:r>
            <a:endParaRPr kumimoji="1" lang="zh-CN" altLang="en-US"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EA39056-A9F7-2E46-91C3-CB4F6E299139}"/>
              </a:ext>
            </a:extLst>
          </p:cNvPr>
          <p:cNvPicPr>
            <a:picLocks noChangeAspect="1"/>
          </p:cNvPicPr>
          <p:nvPr/>
        </p:nvPicPr>
        <p:blipFill>
          <a:blip r:embed="rId2"/>
          <a:stretch>
            <a:fillRect/>
          </a:stretch>
        </p:blipFill>
        <p:spPr>
          <a:xfrm>
            <a:off x="729748" y="1525716"/>
            <a:ext cx="5366252" cy="2915109"/>
          </a:xfrm>
          <a:prstGeom prst="rect">
            <a:avLst/>
          </a:prstGeom>
        </p:spPr>
      </p:pic>
      <p:pic>
        <p:nvPicPr>
          <p:cNvPr id="5" name="图片 4">
            <a:extLst>
              <a:ext uri="{FF2B5EF4-FFF2-40B4-BE49-F238E27FC236}">
                <a16:creationId xmlns:a16="http://schemas.microsoft.com/office/drawing/2014/main" id="{9E36734F-3431-D14A-9207-8588C556B502}"/>
              </a:ext>
            </a:extLst>
          </p:cNvPr>
          <p:cNvPicPr>
            <a:picLocks noChangeAspect="1"/>
          </p:cNvPicPr>
          <p:nvPr/>
        </p:nvPicPr>
        <p:blipFill>
          <a:blip r:embed="rId3"/>
          <a:stretch>
            <a:fillRect/>
          </a:stretch>
        </p:blipFill>
        <p:spPr>
          <a:xfrm>
            <a:off x="6096000" y="1525716"/>
            <a:ext cx="5366252" cy="2915109"/>
          </a:xfrm>
          <a:prstGeom prst="rect">
            <a:avLst/>
          </a:prstGeom>
        </p:spPr>
      </p:pic>
      <p:pic>
        <p:nvPicPr>
          <p:cNvPr id="6" name="图片 5">
            <a:extLst>
              <a:ext uri="{FF2B5EF4-FFF2-40B4-BE49-F238E27FC236}">
                <a16:creationId xmlns:a16="http://schemas.microsoft.com/office/drawing/2014/main" id="{82347195-8E67-8041-A2B5-7C26590967C1}"/>
              </a:ext>
            </a:extLst>
          </p:cNvPr>
          <p:cNvPicPr>
            <a:picLocks noChangeAspect="1"/>
          </p:cNvPicPr>
          <p:nvPr/>
        </p:nvPicPr>
        <p:blipFill>
          <a:blip r:embed="rId4"/>
          <a:stretch>
            <a:fillRect/>
          </a:stretch>
        </p:blipFill>
        <p:spPr>
          <a:xfrm>
            <a:off x="602226" y="4386620"/>
            <a:ext cx="9070258" cy="2579330"/>
          </a:xfrm>
          <a:prstGeom prst="rect">
            <a:avLst/>
          </a:prstGeom>
        </p:spPr>
      </p:pic>
    </p:spTree>
    <p:extLst>
      <p:ext uri="{BB962C8B-B14F-4D97-AF65-F5344CB8AC3E}">
        <p14:creationId xmlns:p14="http://schemas.microsoft.com/office/powerpoint/2010/main" val="6304544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4405</TotalTime>
  <Words>560</Words>
  <Application>Microsoft Macintosh PowerPoint</Application>
  <PresentationFormat>宽屏</PresentationFormat>
  <Paragraphs>114</Paragraphs>
  <Slides>28</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等线 Light</vt:lpstr>
      <vt:lpstr>微软雅黑</vt:lpstr>
      <vt:lpstr>Arial</vt:lpstr>
      <vt:lpstr>Office 主题​​</vt:lpstr>
      <vt:lpstr>Non-i.i.d sample classification challenge</vt:lpstr>
      <vt:lpstr>Contents</vt:lpstr>
      <vt:lpstr>Visualize class and context</vt:lpstr>
      <vt:lpstr>Visualize Sample distribution</vt:lpstr>
      <vt:lpstr>No significant feature or sample correlation patterns</vt:lpstr>
      <vt:lpstr>PowerPoint 演示文稿</vt:lpstr>
      <vt:lpstr>Basic classification</vt:lpstr>
      <vt:lpstr>Summary of basic classification</vt:lpstr>
      <vt:lpstr>Average accuracy of some basic classifiers</vt:lpstr>
      <vt:lpstr>Hard and easy classes</vt:lpstr>
      <vt:lpstr>Other models we tried</vt:lpstr>
      <vt:lpstr>Causal regularized classification</vt:lpstr>
      <vt:lpstr>Parameters change a little</vt:lpstr>
      <vt:lpstr>RUVs to remove batch: fail</vt:lpstr>
      <vt:lpstr>MLP simple</vt:lpstr>
      <vt:lpstr>Feature reweighting</vt:lpstr>
      <vt:lpstr>Sample reweighting</vt:lpstr>
      <vt:lpstr>Joint prediction of class and context</vt:lpstr>
      <vt:lpstr>Assign features to context or class</vt:lpstr>
      <vt:lpstr>Assign features to context or class</vt:lpstr>
      <vt:lpstr>Network</vt:lpstr>
      <vt:lpstr>Neural Network</vt:lpstr>
      <vt:lpstr>Problem</vt:lpstr>
      <vt:lpstr>Genetic Algorithm</vt:lpstr>
      <vt:lpstr>Problem</vt:lpstr>
      <vt:lpstr>Thought: BoW made it hard to predict</vt:lpstr>
      <vt:lpstr>Confounder removal or feature selection?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110</cp:revision>
  <dcterms:created xsi:type="dcterms:W3CDTF">2019-06-07T08:58:00Z</dcterms:created>
  <dcterms:modified xsi:type="dcterms:W3CDTF">2019-06-10T14:26:15Z</dcterms:modified>
</cp:coreProperties>
</file>